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327" r:id="rId3"/>
    <p:sldId id="259" r:id="rId4"/>
    <p:sldId id="263" r:id="rId5"/>
    <p:sldId id="265" r:id="rId6"/>
    <p:sldId id="266" r:id="rId7"/>
    <p:sldId id="264" r:id="rId8"/>
    <p:sldId id="267" r:id="rId9"/>
    <p:sldId id="336" r:id="rId10"/>
    <p:sldId id="359" r:id="rId11"/>
    <p:sldId id="268" r:id="rId12"/>
    <p:sldId id="291" r:id="rId13"/>
    <p:sldId id="269" r:id="rId14"/>
    <p:sldId id="307" r:id="rId15"/>
    <p:sldId id="346" r:id="rId16"/>
    <p:sldId id="352" r:id="rId17"/>
    <p:sldId id="354" r:id="rId18"/>
    <p:sldId id="353" r:id="rId19"/>
    <p:sldId id="355" r:id="rId20"/>
    <p:sldId id="356" r:id="rId21"/>
    <p:sldId id="344" r:id="rId22"/>
    <p:sldId id="287" r:id="rId23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797"/>
    <a:srgbClr val="0070C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680367596132361E-2"/>
          <c:y val="2.0041965034188119E-2"/>
          <c:w val="0.93807052722297302"/>
          <c:h val="0.878567421259842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B7-450E-A194-493C3E7A4290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B7-450E-A194-493C3E7A4290}"/>
              </c:ext>
            </c:extLst>
          </c:dPt>
          <c:dLbls>
            <c:dLbl>
              <c:idx val="0"/>
              <c:layout>
                <c:manualLayout>
                  <c:x val="-8.100061424740769E-3"/>
                  <c:y val="-0.15981145692693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B7-450E-A194-493C3E7A4290}"/>
                </c:ext>
              </c:extLst>
            </c:dLbl>
            <c:dLbl>
              <c:idx val="1"/>
              <c:layout>
                <c:manualLayout>
                  <c:x val="-3.1391000666449753E-3"/>
                  <c:y val="-0.18177164398009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B7-450E-A194-493C3E7A4290}"/>
                </c:ext>
              </c:extLst>
            </c:dLbl>
            <c:dLbl>
              <c:idx val="2"/>
              <c:layout>
                <c:manualLayout>
                  <c:x val="-4.7752830367952132E-4"/>
                  <c:y val="-0.26527249609408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B7-450E-A194-493C3E7A4290}"/>
                </c:ext>
              </c:extLst>
            </c:dLbl>
            <c:dLbl>
              <c:idx val="3"/>
              <c:layout>
                <c:manualLayout>
                  <c:x val="-3.4666836236271688E-4"/>
                  <c:y val="-0.43019677274851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B7-450E-A194-493C3E7A4290}"/>
                </c:ext>
              </c:extLst>
            </c:dLbl>
            <c:dLbl>
              <c:idx val="4"/>
              <c:layout>
                <c:manualLayout>
                  <c:x val="3.3277216596771277E-3"/>
                  <c:y val="-0.44722366706729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13851021480919"/>
                      <c:h val="6.79422614658977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C1B7-450E-A194-493C3E7A4290}"/>
                </c:ext>
              </c:extLst>
            </c:dLbl>
            <c:dLbl>
              <c:idx val="5"/>
              <c:layout>
                <c:manualLayout>
                  <c:x val="-4.6935262629518807E-3"/>
                  <c:y val="-0.31146444586965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B7-450E-A194-493C3E7A4290}"/>
                </c:ext>
              </c:extLst>
            </c:dLbl>
            <c:dLbl>
              <c:idx val="6"/>
              <c:layout>
                <c:manualLayout>
                  <c:x val="7.7828520445454136E-5"/>
                  <c:y val="-0.228181085939946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B7-450E-A194-493C3E7A4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I-2021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851</c:v>
                </c:pt>
                <c:pt idx="1">
                  <c:v>973</c:v>
                </c:pt>
                <c:pt idx="2">
                  <c:v>1553</c:v>
                </c:pt>
                <c:pt idx="3">
                  <c:v>2634.4</c:v>
                </c:pt>
                <c:pt idx="4">
                  <c:v>2795.9</c:v>
                </c:pt>
                <c:pt idx="5">
                  <c:v>1852</c:v>
                </c:pt>
                <c:pt idx="6">
                  <c:v>1269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1B7-450E-A194-493C3E7A4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727512"/>
        <c:axId val="251733392"/>
      </c:barChart>
      <c:catAx>
        <c:axId val="251727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733392"/>
        <c:crosses val="autoZero"/>
        <c:auto val="1"/>
        <c:lblAlgn val="ctr"/>
        <c:lblOffset val="100"/>
        <c:noMultiLvlLbl val="0"/>
      </c:catAx>
      <c:valAx>
        <c:axId val="2517333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517275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87135120288484E-2"/>
          <c:y val="2.0554797180034851E-2"/>
          <c:w val="0.93807052722297302"/>
          <c:h val="0.87126637594751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19-43AD-8F29-E83A84D09E45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19-43AD-8F29-E83A84D09E45}"/>
              </c:ext>
            </c:extLst>
          </c:dPt>
          <c:dLbls>
            <c:dLbl>
              <c:idx val="0"/>
              <c:layout>
                <c:manualLayout>
                  <c:x val="-4.9015387179202341E-3"/>
                  <c:y val="-0.20906574206067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19-43AD-8F29-E83A84D09E45}"/>
                </c:ext>
              </c:extLst>
            </c:dLbl>
            <c:dLbl>
              <c:idx val="1"/>
              <c:layout>
                <c:manualLayout>
                  <c:x val="-3.4152455282746362E-3"/>
                  <c:y val="-0.21917955296406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32171158794084"/>
                      <c:h val="6.24757909781796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C19-43AD-8F29-E83A84D09E45}"/>
                </c:ext>
              </c:extLst>
            </c:dLbl>
            <c:dLbl>
              <c:idx val="2"/>
              <c:layout>
                <c:manualLayout>
                  <c:x val="1.2162711087657337E-3"/>
                  <c:y val="-0.24289849017941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96849077339487"/>
                      <c:h val="6.7242528607932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C19-43AD-8F29-E83A84D09E45}"/>
                </c:ext>
              </c:extLst>
            </c:dLbl>
            <c:dLbl>
              <c:idx val="3"/>
              <c:layout>
                <c:manualLayout>
                  <c:x val="1.7123093470379804E-3"/>
                  <c:y val="-0.32702903372126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19-43AD-8F29-E83A84D09E45}"/>
                </c:ext>
              </c:extLst>
            </c:dLbl>
            <c:dLbl>
              <c:idx val="4"/>
              <c:layout>
                <c:manualLayout>
                  <c:x val="-7.348718811632319E-4"/>
                  <c:y val="-0.41655435832613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19-43AD-8F29-E83A84D09E45}"/>
                </c:ext>
              </c:extLst>
            </c:dLbl>
            <c:dLbl>
              <c:idx val="5"/>
              <c:layout>
                <c:manualLayout>
                  <c:x val="1.9996476452212395E-3"/>
                  <c:y val="-0.43431045788322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19-43AD-8F29-E83A84D09E45}"/>
                </c:ext>
              </c:extLst>
            </c:dLbl>
            <c:dLbl>
              <c:idx val="6"/>
              <c:layout>
                <c:manualLayout>
                  <c:x val="-1.3472498637528165E-16"/>
                  <c:y val="-0.44632229072053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19-43AD-8F29-E83A84D09E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I-2021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2448</c:v>
                </c:pt>
                <c:pt idx="1">
                  <c:v>2590</c:v>
                </c:pt>
                <c:pt idx="2">
                  <c:v>2684</c:v>
                </c:pt>
                <c:pt idx="3">
                  <c:v>4023</c:v>
                </c:pt>
                <c:pt idx="4">
                  <c:v>5344</c:v>
                </c:pt>
                <c:pt idx="5">
                  <c:v>5673</c:v>
                </c:pt>
                <c:pt idx="6">
                  <c:v>5430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C19-43AD-8F29-E83A84D09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727904"/>
        <c:axId val="248579376"/>
      </c:barChart>
      <c:catAx>
        <c:axId val="251727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579376"/>
        <c:crosses val="autoZero"/>
        <c:auto val="1"/>
        <c:lblAlgn val="ctr"/>
        <c:lblOffset val="100"/>
        <c:noMultiLvlLbl val="0"/>
      </c:catAx>
      <c:valAx>
        <c:axId val="2485793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5172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24466670696295"/>
          <c:y val="0.26135653108927304"/>
          <c:w val="0.34391400033858133"/>
          <c:h val="0.606686588237312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7030A0"/>
            </a:solidFill>
          </c:spPr>
          <c:dPt>
            <c:idx val="0"/>
            <c:bubble3D val="0"/>
            <c:spPr>
              <a:solidFill>
                <a:srgbClr val="38741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D9-4B1B-B635-C0CFADECA3F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D9-4B1B-B635-C0CFADECA3F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D9-4B1B-B635-C0CFADECA3F8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D9-4B1B-B635-C0CFADECA3F8}"/>
              </c:ext>
            </c:extLst>
          </c:dPt>
          <c:dLbls>
            <c:dLbl>
              <c:idx val="0"/>
              <c:layout>
                <c:manualLayout>
                  <c:x val="5.898108600773163E-2"/>
                  <c:y val="-4.76670686045100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93871399765215"/>
                      <c:h val="0.21799882382523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5D9-4B1B-B635-C0CFADECA3F8}"/>
                </c:ext>
              </c:extLst>
            </c:dLbl>
            <c:dLbl>
              <c:idx val="1"/>
              <c:layout>
                <c:manualLayout>
                  <c:x val="4.3606837317672925E-2"/>
                  <c:y val="-1.580507777901532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81550281066517"/>
                      <c:h val="0.134457528713432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5D9-4B1B-B635-C0CFADECA3F8}"/>
                </c:ext>
              </c:extLst>
            </c:dLbl>
            <c:dLbl>
              <c:idx val="2"/>
              <c:layout>
                <c:manualLayout>
                  <c:x val="8.6539029373900109E-2"/>
                  <c:y val="7.914361077480570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76411625984798"/>
                      <c:h val="0.134457528713432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5D9-4B1B-B635-C0CFADECA3F8}"/>
                </c:ext>
              </c:extLst>
            </c:dLbl>
            <c:dLbl>
              <c:idx val="3"/>
              <c:layout>
                <c:manualLayout>
                  <c:x val="-4.5288153808268228E-2"/>
                  <c:y val="-2.75760525561133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D9-4B1B-B635-C0CFADECA3F8}"/>
                </c:ext>
              </c:extLst>
            </c:dLbl>
            <c:dLbl>
              <c:idx val="4"/>
              <c:layout>
                <c:manualLayout>
                  <c:x val="-7.2727712744067488E-2"/>
                  <c:y val="3.38895427826635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51405448380587"/>
                      <c:h val="0.262706946396621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5D9-4B1B-B635-C0CFADECA3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Technological equipment</c:v>
                </c:pt>
                <c:pt idx="1">
                  <c:v>Real estate</c:v>
                </c:pt>
                <c:pt idx="2">
                  <c:v>Vehicles </c:v>
                </c:pt>
                <c:pt idx="3">
                  <c:v>Agricultural</c:v>
                </c:pt>
                <c:pt idx="4">
                  <c:v>Construction machinery and equipment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21.6</c:v>
                </c:pt>
                <c:pt idx="1">
                  <c:v>2.1</c:v>
                </c:pt>
                <c:pt idx="2">
                  <c:v>29.7</c:v>
                </c:pt>
                <c:pt idx="3">
                  <c:v>39</c:v>
                </c:pt>
                <c:pt idx="4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D9-4B1B-B635-C0CFADECA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71695561293496E-2"/>
          <c:y val="0.23285160121097417"/>
          <c:w val="0.60269980261794887"/>
          <c:h val="0.767148369996826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9B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05-431E-BAE4-D5D4083E28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05-431E-BAE4-D5D4083E28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>
                    <a:solidFill>
                      <a:schemeClr val="tx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Leasing companies</c:v>
                </c:pt>
                <c:pt idx="1">
                  <c:v>Commercial Banks</c:v>
                </c:pt>
              </c:strCache>
            </c:strRef>
          </c:cat>
          <c:val>
            <c:numRef>
              <c:f>Лист1!$B$2:$B$3</c:f>
              <c:numCache>
                <c:formatCode>_-* #,##0\ _₽_-;\-* #,##0\ _₽_-;_-* "-"??\ _₽_-;_-@_-</c:formatCode>
                <c:ptCount val="2"/>
                <c:pt idx="0">
                  <c:v>109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05-431E-BAE4-D5D4083E2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427416049399763"/>
          <c:y val="0.30228768535283007"/>
          <c:w val="0.34721542268993388"/>
          <c:h val="0.4315295764614943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>
              <a:solidFill>
                <a:schemeClr val="tx1"/>
              </a:solidFill>
              <a:latin typeface="+mn-lt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ru-RU" sz="1600" b="1" kern="1200">
          <a:solidFill>
            <a:srgbClr val="64994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A36-436A-BBD9-F562134F4AC4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CA36-436A-BBD9-F562134F4AC4}"/>
              </c:ext>
            </c:extLst>
          </c:dPt>
          <c:cat>
            <c:strRef>
              <c:f>Лист1!$A$2:$A$3</c:f>
              <c:strCache>
                <c:ptCount val="2"/>
                <c:pt idx="0">
                  <c:v>The rest</c:v>
                </c:pt>
                <c:pt idx="1">
                  <c:v>Top 10 "players"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36-436A-BBD9-F562134F4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625096616740429"/>
          <c:y val="0.10004786503865325"/>
          <c:w val="0.34215502498341527"/>
          <c:h val="0.77696517592659509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37350793385791"/>
          <c:y val="0.18019776152508865"/>
          <c:w val="0.38537217140416785"/>
          <c:h val="0.6902782745753722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04-49DD-A4E4-4E966BC36068}"/>
              </c:ext>
            </c:extLst>
          </c:dPt>
          <c:dPt>
            <c:idx val="1"/>
            <c:bubble3D val="0"/>
            <c:spPr>
              <a:solidFill>
                <a:srgbClr val="FF76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04-49DD-A4E4-4E966BC3606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04-49DD-A4E4-4E966BC3606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04-49DD-A4E4-4E966BC36068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04-49DD-A4E4-4E966BC36068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904-49DD-A4E4-4E966BC36068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904-49DD-A4E4-4E966BC36068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904-49DD-A4E4-4E966BC36068}"/>
              </c:ext>
            </c:extLst>
          </c:dPt>
          <c:dPt>
            <c:idx val="8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904-49DD-A4E4-4E966BC36068}"/>
              </c:ext>
            </c:extLst>
          </c:dPt>
          <c:dPt>
            <c:idx val="9"/>
            <c:bubble3D val="0"/>
            <c:spPr>
              <a:solidFill>
                <a:srgbClr val="C0CA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904-49DD-A4E4-4E966BC36068}"/>
              </c:ext>
            </c:extLst>
          </c:dPt>
          <c:dLbls>
            <c:dLbl>
              <c:idx val="0"/>
              <c:layout>
                <c:manualLayout>
                  <c:x val="0.13832560400152122"/>
                  <c:y val="3.82910208268404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52978966952016"/>
                      <c:h val="0.13785355352320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04-49DD-A4E4-4E966BC36068}"/>
                </c:ext>
              </c:extLst>
            </c:dLbl>
            <c:dLbl>
              <c:idx val="1"/>
              <c:layout>
                <c:manualLayout>
                  <c:x val="5.4944837019935418E-2"/>
                  <c:y val="-1.75197909016786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04-49DD-A4E4-4E966BC36068}"/>
                </c:ext>
              </c:extLst>
            </c:dLbl>
            <c:dLbl>
              <c:idx val="2"/>
              <c:layout>
                <c:manualLayout>
                  <c:x val="0.12137352894757918"/>
                  <c:y val="-2.41251431402474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80528518865744"/>
                      <c:h val="0.144911919975754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904-49DD-A4E4-4E966BC36068}"/>
                </c:ext>
              </c:extLst>
            </c:dLbl>
            <c:dLbl>
              <c:idx val="3"/>
              <c:layout>
                <c:manualLayout>
                  <c:x val="-2.0576815406709952E-2"/>
                  <c:y val="5.89397254835690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04-49DD-A4E4-4E966BC36068}"/>
                </c:ext>
              </c:extLst>
            </c:dLbl>
            <c:dLbl>
              <c:idx val="4"/>
              <c:layout>
                <c:manualLayout>
                  <c:x val="-1.0124396878294629E-2"/>
                  <c:y val="4.23309718910928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48757978186721"/>
                      <c:h val="0.131140966149032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904-49DD-A4E4-4E966BC36068}"/>
                </c:ext>
              </c:extLst>
            </c:dLbl>
            <c:dLbl>
              <c:idx val="5"/>
              <c:layout>
                <c:manualLayout>
                  <c:x val="-8.7830131596059957E-2"/>
                  <c:y val="4.64200355957367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22443183652463"/>
                      <c:h val="6.23983783421168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904-49DD-A4E4-4E966BC36068}"/>
                </c:ext>
              </c:extLst>
            </c:dLbl>
            <c:dLbl>
              <c:idx val="6"/>
              <c:layout>
                <c:manualLayout>
                  <c:x val="-7.8318270362042891E-3"/>
                  <c:y val="1.34031870224525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59539768906732"/>
                      <c:h val="0.119767634240919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904-49DD-A4E4-4E966BC36068}"/>
                </c:ext>
              </c:extLst>
            </c:dLbl>
            <c:dLbl>
              <c:idx val="7"/>
              <c:layout>
                <c:manualLayout>
                  <c:x val="-3.5832646928333781E-2"/>
                  <c:y val="-5.186720236670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78253859471604"/>
                      <c:h val="9.47833379531330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904-49DD-A4E4-4E966BC36068}"/>
                </c:ext>
              </c:extLst>
            </c:dLbl>
            <c:dLbl>
              <c:idx val="8"/>
              <c:layout>
                <c:manualLayout>
                  <c:x val="-4.776621237578052E-2"/>
                  <c:y val="-0.108191055021868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3263060219469"/>
                      <c:h val="9.47833379531330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D904-49DD-A4E4-4E966BC36068}"/>
                </c:ext>
              </c:extLst>
            </c:dLbl>
            <c:dLbl>
              <c:idx val="9"/>
              <c:layout>
                <c:manualLayout>
                  <c:x val="5.5961514638588429E-2"/>
                  <c:y val="-6.00717198425502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904-49DD-A4E4-4E966BC360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Uzbek Leasing International</c:v>
                </c:pt>
                <c:pt idx="1">
                  <c:v>Fincom Leasing Group</c:v>
                </c:pt>
                <c:pt idx="2">
                  <c:v>Kamaz Asia Leasing</c:v>
                </c:pt>
                <c:pt idx="3">
                  <c:v>Nano Lizing</c:v>
                </c:pt>
                <c:pt idx="4">
                  <c:v>O'zavtosanoat-Leasing</c:v>
                </c:pt>
                <c:pt idx="5">
                  <c:v>CLG</c:v>
                </c:pt>
                <c:pt idx="6">
                  <c:v>Asaka-Trans-Leasing</c:v>
                </c:pt>
                <c:pt idx="7">
                  <c:v>Infin Leasing</c:v>
                </c:pt>
                <c:pt idx="8">
                  <c:v>Taiba Leasing</c:v>
                </c:pt>
                <c:pt idx="9">
                  <c:v>Others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0.20799999999999999</c:v>
                </c:pt>
                <c:pt idx="1">
                  <c:v>0.19500000000000001</c:v>
                </c:pt>
                <c:pt idx="2">
                  <c:v>0.14699999999999999</c:v>
                </c:pt>
                <c:pt idx="3">
                  <c:v>0.14299999999999999</c:v>
                </c:pt>
                <c:pt idx="4">
                  <c:v>6.4000000000000001E-2</c:v>
                </c:pt>
                <c:pt idx="5">
                  <c:v>2.5999999999999999E-2</c:v>
                </c:pt>
                <c:pt idx="6">
                  <c:v>2.5000000000000001E-2</c:v>
                </c:pt>
                <c:pt idx="7">
                  <c:v>2.3E-2</c:v>
                </c:pt>
                <c:pt idx="8">
                  <c:v>2.1000000000000001E-2</c:v>
                </c:pt>
                <c:pt idx="9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904-49DD-A4E4-4E966BC36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92A16-CDF5-408F-86ED-BFF8096DB5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8C7E2B-423D-41C4-86B5-9E1C320CFFC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3500" dirty="0" smtClean="0"/>
            <a:t>Traditional leasing vs. Islamic </a:t>
          </a:r>
          <a:r>
            <a:rPr lang="en-US" sz="3500" dirty="0" err="1" smtClean="0"/>
            <a:t>Ijarah</a:t>
          </a:r>
          <a:endParaRPr lang="ru-RU" sz="3500" dirty="0"/>
        </a:p>
      </dgm:t>
    </dgm:pt>
    <dgm:pt modelId="{DB5A88F0-90CD-4054-B489-D9C49ACFB8D4}" type="sibTrans" cxnId="{FA2D4DBA-AC9B-4E0E-99D2-F6D96796465B}">
      <dgm:prSet/>
      <dgm:spPr/>
      <dgm:t>
        <a:bodyPr/>
        <a:lstStyle/>
        <a:p>
          <a:pPr algn="ctr"/>
          <a:endParaRPr lang="ru-RU" sz="3500"/>
        </a:p>
      </dgm:t>
    </dgm:pt>
    <dgm:pt modelId="{544B6CC8-3F90-48B3-9B75-74333979017F}" type="parTrans" cxnId="{FA2D4DBA-AC9B-4E0E-99D2-F6D96796465B}">
      <dgm:prSet/>
      <dgm:spPr/>
      <dgm:t>
        <a:bodyPr/>
        <a:lstStyle/>
        <a:p>
          <a:pPr algn="ctr"/>
          <a:endParaRPr lang="ru-RU" sz="3500"/>
        </a:p>
      </dgm:t>
    </dgm:pt>
    <dgm:pt modelId="{291FC28D-1003-472B-84D9-C1ADBEBDA60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3500" dirty="0" smtClean="0"/>
            <a:t>Uzbek Leasing International A.O.</a:t>
          </a:r>
          <a:endParaRPr lang="en-US" sz="3500" dirty="0"/>
        </a:p>
      </dgm:t>
    </dgm:pt>
    <dgm:pt modelId="{1C42935D-B051-4844-BEF3-1F8B1F2F6BF7}" type="sibTrans" cxnId="{35E95A37-4B82-4959-ACC0-B9FD7CC0B080}">
      <dgm:prSet/>
      <dgm:spPr/>
      <dgm:t>
        <a:bodyPr/>
        <a:lstStyle/>
        <a:p>
          <a:pPr algn="ctr"/>
          <a:endParaRPr lang="ru-RU" sz="3500"/>
        </a:p>
      </dgm:t>
    </dgm:pt>
    <dgm:pt modelId="{4C840616-E38D-4A2B-B287-CFD96A312EED}" type="parTrans" cxnId="{35E95A37-4B82-4959-ACC0-B9FD7CC0B080}">
      <dgm:prSet/>
      <dgm:spPr/>
      <dgm:t>
        <a:bodyPr/>
        <a:lstStyle/>
        <a:p>
          <a:pPr algn="ctr"/>
          <a:endParaRPr lang="ru-RU" sz="3500"/>
        </a:p>
      </dgm:t>
    </dgm:pt>
    <dgm:pt modelId="{3B8E18DE-CF31-441F-B98A-709F8737D1E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n-US" sz="3500" dirty="0" smtClean="0"/>
            <a:t>Opportunities in Uzbekistan</a:t>
          </a:r>
          <a:endParaRPr lang="ru-RU" sz="3500" dirty="0"/>
        </a:p>
      </dgm:t>
    </dgm:pt>
    <dgm:pt modelId="{892FA601-CE2C-4EDF-B88F-9FD84CA4C59D}" type="sibTrans" cxnId="{3D75C9A4-8D71-4F64-88D4-5E1E08C0F35D}">
      <dgm:prSet/>
      <dgm:spPr/>
      <dgm:t>
        <a:bodyPr/>
        <a:lstStyle/>
        <a:p>
          <a:pPr algn="ctr"/>
          <a:endParaRPr lang="ru-RU" sz="3500"/>
        </a:p>
      </dgm:t>
    </dgm:pt>
    <dgm:pt modelId="{37628361-025D-47B6-AE35-709288B0EEC0}" type="parTrans" cxnId="{3D75C9A4-8D71-4F64-88D4-5E1E08C0F35D}">
      <dgm:prSet/>
      <dgm:spPr/>
      <dgm:t>
        <a:bodyPr/>
        <a:lstStyle/>
        <a:p>
          <a:pPr algn="ctr"/>
          <a:endParaRPr lang="ru-RU" sz="3500"/>
        </a:p>
      </dgm:t>
    </dgm:pt>
    <dgm:pt modelId="{4A7BF957-3D0A-4DC9-BCFE-DA0300DBAD8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3500" dirty="0" smtClean="0"/>
            <a:t>Leasing market of Uzbekistan</a:t>
          </a:r>
          <a:endParaRPr lang="ru-RU" sz="3500" dirty="0"/>
        </a:p>
      </dgm:t>
    </dgm:pt>
    <dgm:pt modelId="{BDC982C0-37EE-4686-BBBA-0355D38D1EA5}" type="sibTrans" cxnId="{FA036023-3F58-4024-8989-690C06542D7E}">
      <dgm:prSet/>
      <dgm:spPr/>
      <dgm:t>
        <a:bodyPr/>
        <a:lstStyle/>
        <a:p>
          <a:pPr algn="ctr"/>
          <a:endParaRPr lang="ru-RU" sz="3500"/>
        </a:p>
      </dgm:t>
    </dgm:pt>
    <dgm:pt modelId="{3583A31A-1421-47A7-AAB6-A9F66FB667D5}" type="parTrans" cxnId="{FA036023-3F58-4024-8989-690C06542D7E}">
      <dgm:prSet/>
      <dgm:spPr/>
      <dgm:t>
        <a:bodyPr/>
        <a:lstStyle/>
        <a:p>
          <a:pPr algn="ctr"/>
          <a:endParaRPr lang="ru-RU" sz="3500"/>
        </a:p>
      </dgm:t>
    </dgm:pt>
    <dgm:pt modelId="{EAC56FD5-7FFE-40A8-A78C-14597BD96B40}" type="pres">
      <dgm:prSet presAssocID="{6EE92A16-CDF5-408F-86ED-BFF8096DB5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082275-6D94-4BCE-B576-6313FFA507FB}" type="pres">
      <dgm:prSet presAssocID="{4A7BF957-3D0A-4DC9-BCFE-DA0300DBAD8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052A4-643D-4BEA-A7D3-F7E50202CD31}" type="pres">
      <dgm:prSet presAssocID="{BDC982C0-37EE-4686-BBBA-0355D38D1EA5}" presName="spacer" presStyleCnt="0"/>
      <dgm:spPr/>
    </dgm:pt>
    <dgm:pt modelId="{F5B7D237-0D07-41A7-94AC-AECEE53B7D91}" type="pres">
      <dgm:prSet presAssocID="{5A8C7E2B-423D-41C4-86B5-9E1C320CFFC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D693B-E750-4A18-AE64-CD3D66DE249D}" type="pres">
      <dgm:prSet presAssocID="{DB5A88F0-90CD-4054-B489-D9C49ACFB8D4}" presName="spacer" presStyleCnt="0"/>
      <dgm:spPr/>
    </dgm:pt>
    <dgm:pt modelId="{6BF3848A-1A74-4E3F-811D-1817BC900F67}" type="pres">
      <dgm:prSet presAssocID="{291FC28D-1003-472B-84D9-C1ADBEBDA60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69245-5784-425E-B5E4-6F7625F5050F}" type="pres">
      <dgm:prSet presAssocID="{1C42935D-B051-4844-BEF3-1F8B1F2F6BF7}" presName="spacer" presStyleCnt="0"/>
      <dgm:spPr/>
    </dgm:pt>
    <dgm:pt modelId="{28420FD2-5CAE-4123-BF1E-4E65340754C4}" type="pres">
      <dgm:prSet presAssocID="{3B8E18DE-CF31-441F-B98A-709F8737D1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2D4DBA-AC9B-4E0E-99D2-F6D96796465B}" srcId="{6EE92A16-CDF5-408F-86ED-BFF8096DB536}" destId="{5A8C7E2B-423D-41C4-86B5-9E1C320CFFC9}" srcOrd="1" destOrd="0" parTransId="{544B6CC8-3F90-48B3-9B75-74333979017F}" sibTransId="{DB5A88F0-90CD-4054-B489-D9C49ACFB8D4}"/>
    <dgm:cxn modelId="{3815C1E6-1EAD-4BC3-9E8C-FA7ECC0497D1}" type="presOf" srcId="{291FC28D-1003-472B-84D9-C1ADBEBDA60A}" destId="{6BF3848A-1A74-4E3F-811D-1817BC900F67}" srcOrd="0" destOrd="0" presId="urn:microsoft.com/office/officeart/2005/8/layout/vList2"/>
    <dgm:cxn modelId="{FDD778D6-64B7-48C0-822B-42815B208A5A}" type="presOf" srcId="{3B8E18DE-CF31-441F-B98A-709F8737D1E6}" destId="{28420FD2-5CAE-4123-BF1E-4E65340754C4}" srcOrd="0" destOrd="0" presId="urn:microsoft.com/office/officeart/2005/8/layout/vList2"/>
    <dgm:cxn modelId="{FA036023-3F58-4024-8989-690C06542D7E}" srcId="{6EE92A16-CDF5-408F-86ED-BFF8096DB536}" destId="{4A7BF957-3D0A-4DC9-BCFE-DA0300DBAD8F}" srcOrd="0" destOrd="0" parTransId="{3583A31A-1421-47A7-AAB6-A9F66FB667D5}" sibTransId="{BDC982C0-37EE-4686-BBBA-0355D38D1EA5}"/>
    <dgm:cxn modelId="{456E2586-66C4-43E6-B64B-A4ABFC99F1BB}" type="presOf" srcId="{5A8C7E2B-423D-41C4-86B5-9E1C320CFFC9}" destId="{F5B7D237-0D07-41A7-94AC-AECEE53B7D91}" srcOrd="0" destOrd="0" presId="urn:microsoft.com/office/officeart/2005/8/layout/vList2"/>
    <dgm:cxn modelId="{35B54D80-48F6-4B4C-A47C-8034A35F76E8}" type="presOf" srcId="{6EE92A16-CDF5-408F-86ED-BFF8096DB536}" destId="{EAC56FD5-7FFE-40A8-A78C-14597BD96B40}" srcOrd="0" destOrd="0" presId="urn:microsoft.com/office/officeart/2005/8/layout/vList2"/>
    <dgm:cxn modelId="{35E95A37-4B82-4959-ACC0-B9FD7CC0B080}" srcId="{6EE92A16-CDF5-408F-86ED-BFF8096DB536}" destId="{291FC28D-1003-472B-84D9-C1ADBEBDA60A}" srcOrd="2" destOrd="0" parTransId="{4C840616-E38D-4A2B-B287-CFD96A312EED}" sibTransId="{1C42935D-B051-4844-BEF3-1F8B1F2F6BF7}"/>
    <dgm:cxn modelId="{1E364012-9C31-4E75-A3D8-FC65B159F1E2}" type="presOf" srcId="{4A7BF957-3D0A-4DC9-BCFE-DA0300DBAD8F}" destId="{4F082275-6D94-4BCE-B576-6313FFA507FB}" srcOrd="0" destOrd="0" presId="urn:microsoft.com/office/officeart/2005/8/layout/vList2"/>
    <dgm:cxn modelId="{3D75C9A4-8D71-4F64-88D4-5E1E08C0F35D}" srcId="{6EE92A16-CDF5-408F-86ED-BFF8096DB536}" destId="{3B8E18DE-CF31-441F-B98A-709F8737D1E6}" srcOrd="3" destOrd="0" parTransId="{37628361-025D-47B6-AE35-709288B0EEC0}" sibTransId="{892FA601-CE2C-4EDF-B88F-9FD84CA4C59D}"/>
    <dgm:cxn modelId="{0670F59F-334C-4D90-895C-E9CB813459C6}" type="presParOf" srcId="{EAC56FD5-7FFE-40A8-A78C-14597BD96B40}" destId="{4F082275-6D94-4BCE-B576-6313FFA507FB}" srcOrd="0" destOrd="0" presId="urn:microsoft.com/office/officeart/2005/8/layout/vList2"/>
    <dgm:cxn modelId="{85575F98-AE45-483A-B81B-27AA8ACEEE8A}" type="presParOf" srcId="{EAC56FD5-7FFE-40A8-A78C-14597BD96B40}" destId="{CE3052A4-643D-4BEA-A7D3-F7E50202CD31}" srcOrd="1" destOrd="0" presId="urn:microsoft.com/office/officeart/2005/8/layout/vList2"/>
    <dgm:cxn modelId="{14E21824-230E-4104-B8E9-F646A5FEBB4F}" type="presParOf" srcId="{EAC56FD5-7FFE-40A8-A78C-14597BD96B40}" destId="{F5B7D237-0D07-41A7-94AC-AECEE53B7D91}" srcOrd="2" destOrd="0" presId="urn:microsoft.com/office/officeart/2005/8/layout/vList2"/>
    <dgm:cxn modelId="{118D7AAA-C849-4B71-8E98-F9AD8729AF5C}" type="presParOf" srcId="{EAC56FD5-7FFE-40A8-A78C-14597BD96B40}" destId="{365D693B-E750-4A18-AE64-CD3D66DE249D}" srcOrd="3" destOrd="0" presId="urn:microsoft.com/office/officeart/2005/8/layout/vList2"/>
    <dgm:cxn modelId="{1025BD17-40A0-4E63-BA48-9270BA2F8CEF}" type="presParOf" srcId="{EAC56FD5-7FFE-40A8-A78C-14597BD96B40}" destId="{6BF3848A-1A74-4E3F-811D-1817BC900F67}" srcOrd="4" destOrd="0" presId="urn:microsoft.com/office/officeart/2005/8/layout/vList2"/>
    <dgm:cxn modelId="{91821096-8D0A-4DA5-9F57-930701EA6896}" type="presParOf" srcId="{EAC56FD5-7FFE-40A8-A78C-14597BD96B40}" destId="{4F469245-5784-425E-B5E4-6F7625F5050F}" srcOrd="5" destOrd="0" presId="urn:microsoft.com/office/officeart/2005/8/layout/vList2"/>
    <dgm:cxn modelId="{AF55E7AF-14FD-468C-9591-55B18CA95EF3}" type="presParOf" srcId="{EAC56FD5-7FFE-40A8-A78C-14597BD96B40}" destId="{28420FD2-5CAE-4123-BF1E-4E65340754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92A16-CDF5-408F-86ED-BFF8096DB5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7BF957-3D0A-4DC9-BCFE-DA0300DBAD8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3500" dirty="0" smtClean="0"/>
            <a:t>1</a:t>
          </a:r>
          <a:endParaRPr lang="ru-RU" sz="3500" dirty="0"/>
        </a:p>
      </dgm:t>
    </dgm:pt>
    <dgm:pt modelId="{BDC982C0-37EE-4686-BBBA-0355D38D1EA5}" type="sibTrans" cxnId="{FA036023-3F58-4024-8989-690C06542D7E}">
      <dgm:prSet/>
      <dgm:spPr/>
      <dgm:t>
        <a:bodyPr/>
        <a:lstStyle/>
        <a:p>
          <a:pPr algn="ctr"/>
          <a:endParaRPr lang="ru-RU" sz="3500"/>
        </a:p>
      </dgm:t>
    </dgm:pt>
    <dgm:pt modelId="{3583A31A-1421-47A7-AAB6-A9F66FB667D5}" type="parTrans" cxnId="{FA036023-3F58-4024-8989-690C06542D7E}">
      <dgm:prSet/>
      <dgm:spPr/>
      <dgm:t>
        <a:bodyPr/>
        <a:lstStyle/>
        <a:p>
          <a:pPr algn="ctr"/>
          <a:endParaRPr lang="ru-RU" sz="3500"/>
        </a:p>
      </dgm:t>
    </dgm:pt>
    <dgm:pt modelId="{5A8C7E2B-423D-41C4-86B5-9E1C320CFFC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3500" dirty="0" smtClean="0"/>
            <a:t>2</a:t>
          </a:r>
          <a:endParaRPr lang="ru-RU" sz="3500" dirty="0"/>
        </a:p>
      </dgm:t>
    </dgm:pt>
    <dgm:pt modelId="{DB5A88F0-90CD-4054-B489-D9C49ACFB8D4}" type="sibTrans" cxnId="{FA2D4DBA-AC9B-4E0E-99D2-F6D96796465B}">
      <dgm:prSet/>
      <dgm:spPr/>
      <dgm:t>
        <a:bodyPr/>
        <a:lstStyle/>
        <a:p>
          <a:pPr algn="ctr"/>
          <a:endParaRPr lang="ru-RU" sz="3500"/>
        </a:p>
      </dgm:t>
    </dgm:pt>
    <dgm:pt modelId="{544B6CC8-3F90-48B3-9B75-74333979017F}" type="parTrans" cxnId="{FA2D4DBA-AC9B-4E0E-99D2-F6D96796465B}">
      <dgm:prSet/>
      <dgm:spPr/>
      <dgm:t>
        <a:bodyPr/>
        <a:lstStyle/>
        <a:p>
          <a:pPr algn="ctr"/>
          <a:endParaRPr lang="ru-RU" sz="3500"/>
        </a:p>
      </dgm:t>
    </dgm:pt>
    <dgm:pt modelId="{291FC28D-1003-472B-84D9-C1ADBEBDA60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3500" dirty="0" smtClean="0"/>
            <a:t>3</a:t>
          </a:r>
          <a:endParaRPr lang="en-US" sz="3500" dirty="0"/>
        </a:p>
      </dgm:t>
    </dgm:pt>
    <dgm:pt modelId="{1C42935D-B051-4844-BEF3-1F8B1F2F6BF7}" type="sibTrans" cxnId="{35E95A37-4B82-4959-ACC0-B9FD7CC0B080}">
      <dgm:prSet/>
      <dgm:spPr/>
      <dgm:t>
        <a:bodyPr/>
        <a:lstStyle/>
        <a:p>
          <a:pPr algn="ctr"/>
          <a:endParaRPr lang="ru-RU" sz="3500"/>
        </a:p>
      </dgm:t>
    </dgm:pt>
    <dgm:pt modelId="{4C840616-E38D-4A2B-B287-CFD96A312EED}" type="parTrans" cxnId="{35E95A37-4B82-4959-ACC0-B9FD7CC0B080}">
      <dgm:prSet/>
      <dgm:spPr/>
      <dgm:t>
        <a:bodyPr/>
        <a:lstStyle/>
        <a:p>
          <a:pPr algn="ctr"/>
          <a:endParaRPr lang="ru-RU" sz="3500"/>
        </a:p>
      </dgm:t>
    </dgm:pt>
    <dgm:pt modelId="{3B8E18DE-CF31-441F-B98A-709F8737D1E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n-US" sz="3500" dirty="0" smtClean="0"/>
            <a:t>4</a:t>
          </a:r>
          <a:endParaRPr lang="ru-RU" sz="3500" dirty="0"/>
        </a:p>
      </dgm:t>
    </dgm:pt>
    <dgm:pt modelId="{892FA601-CE2C-4EDF-B88F-9FD84CA4C59D}" type="sibTrans" cxnId="{3D75C9A4-8D71-4F64-88D4-5E1E08C0F35D}">
      <dgm:prSet/>
      <dgm:spPr/>
      <dgm:t>
        <a:bodyPr/>
        <a:lstStyle/>
        <a:p>
          <a:pPr algn="ctr"/>
          <a:endParaRPr lang="ru-RU" sz="3500"/>
        </a:p>
      </dgm:t>
    </dgm:pt>
    <dgm:pt modelId="{37628361-025D-47B6-AE35-709288B0EEC0}" type="parTrans" cxnId="{3D75C9A4-8D71-4F64-88D4-5E1E08C0F35D}">
      <dgm:prSet/>
      <dgm:spPr/>
      <dgm:t>
        <a:bodyPr/>
        <a:lstStyle/>
        <a:p>
          <a:pPr algn="ctr"/>
          <a:endParaRPr lang="ru-RU" sz="3500"/>
        </a:p>
      </dgm:t>
    </dgm:pt>
    <dgm:pt modelId="{EAC56FD5-7FFE-40A8-A78C-14597BD96B40}" type="pres">
      <dgm:prSet presAssocID="{6EE92A16-CDF5-408F-86ED-BFF8096DB5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082275-6D94-4BCE-B576-6313FFA507FB}" type="pres">
      <dgm:prSet presAssocID="{4A7BF957-3D0A-4DC9-BCFE-DA0300DBAD8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052A4-643D-4BEA-A7D3-F7E50202CD31}" type="pres">
      <dgm:prSet presAssocID="{BDC982C0-37EE-4686-BBBA-0355D38D1EA5}" presName="spacer" presStyleCnt="0"/>
      <dgm:spPr/>
    </dgm:pt>
    <dgm:pt modelId="{F5B7D237-0D07-41A7-94AC-AECEE53B7D91}" type="pres">
      <dgm:prSet presAssocID="{5A8C7E2B-423D-41C4-86B5-9E1C320CFFC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D693B-E750-4A18-AE64-CD3D66DE249D}" type="pres">
      <dgm:prSet presAssocID="{DB5A88F0-90CD-4054-B489-D9C49ACFB8D4}" presName="spacer" presStyleCnt="0"/>
      <dgm:spPr/>
    </dgm:pt>
    <dgm:pt modelId="{6BF3848A-1A74-4E3F-811D-1817BC900F67}" type="pres">
      <dgm:prSet presAssocID="{291FC28D-1003-472B-84D9-C1ADBEBDA60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69245-5784-425E-B5E4-6F7625F5050F}" type="pres">
      <dgm:prSet presAssocID="{1C42935D-B051-4844-BEF3-1F8B1F2F6BF7}" presName="spacer" presStyleCnt="0"/>
      <dgm:spPr/>
    </dgm:pt>
    <dgm:pt modelId="{28420FD2-5CAE-4123-BF1E-4E65340754C4}" type="pres">
      <dgm:prSet presAssocID="{3B8E18DE-CF31-441F-B98A-709F8737D1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2D4DBA-AC9B-4E0E-99D2-F6D96796465B}" srcId="{6EE92A16-CDF5-408F-86ED-BFF8096DB536}" destId="{5A8C7E2B-423D-41C4-86B5-9E1C320CFFC9}" srcOrd="1" destOrd="0" parTransId="{544B6CC8-3F90-48B3-9B75-74333979017F}" sibTransId="{DB5A88F0-90CD-4054-B489-D9C49ACFB8D4}"/>
    <dgm:cxn modelId="{3815C1E6-1EAD-4BC3-9E8C-FA7ECC0497D1}" type="presOf" srcId="{291FC28D-1003-472B-84D9-C1ADBEBDA60A}" destId="{6BF3848A-1A74-4E3F-811D-1817BC900F67}" srcOrd="0" destOrd="0" presId="urn:microsoft.com/office/officeart/2005/8/layout/vList2"/>
    <dgm:cxn modelId="{FDD778D6-64B7-48C0-822B-42815B208A5A}" type="presOf" srcId="{3B8E18DE-CF31-441F-B98A-709F8737D1E6}" destId="{28420FD2-5CAE-4123-BF1E-4E65340754C4}" srcOrd="0" destOrd="0" presId="urn:microsoft.com/office/officeart/2005/8/layout/vList2"/>
    <dgm:cxn modelId="{FA036023-3F58-4024-8989-690C06542D7E}" srcId="{6EE92A16-CDF5-408F-86ED-BFF8096DB536}" destId="{4A7BF957-3D0A-4DC9-BCFE-DA0300DBAD8F}" srcOrd="0" destOrd="0" parTransId="{3583A31A-1421-47A7-AAB6-A9F66FB667D5}" sibTransId="{BDC982C0-37EE-4686-BBBA-0355D38D1EA5}"/>
    <dgm:cxn modelId="{456E2586-66C4-43E6-B64B-A4ABFC99F1BB}" type="presOf" srcId="{5A8C7E2B-423D-41C4-86B5-9E1C320CFFC9}" destId="{F5B7D237-0D07-41A7-94AC-AECEE53B7D91}" srcOrd="0" destOrd="0" presId="urn:microsoft.com/office/officeart/2005/8/layout/vList2"/>
    <dgm:cxn modelId="{35B54D80-48F6-4B4C-A47C-8034A35F76E8}" type="presOf" srcId="{6EE92A16-CDF5-408F-86ED-BFF8096DB536}" destId="{EAC56FD5-7FFE-40A8-A78C-14597BD96B40}" srcOrd="0" destOrd="0" presId="urn:microsoft.com/office/officeart/2005/8/layout/vList2"/>
    <dgm:cxn modelId="{35E95A37-4B82-4959-ACC0-B9FD7CC0B080}" srcId="{6EE92A16-CDF5-408F-86ED-BFF8096DB536}" destId="{291FC28D-1003-472B-84D9-C1ADBEBDA60A}" srcOrd="2" destOrd="0" parTransId="{4C840616-E38D-4A2B-B287-CFD96A312EED}" sibTransId="{1C42935D-B051-4844-BEF3-1F8B1F2F6BF7}"/>
    <dgm:cxn modelId="{1E364012-9C31-4E75-A3D8-FC65B159F1E2}" type="presOf" srcId="{4A7BF957-3D0A-4DC9-BCFE-DA0300DBAD8F}" destId="{4F082275-6D94-4BCE-B576-6313FFA507FB}" srcOrd="0" destOrd="0" presId="urn:microsoft.com/office/officeart/2005/8/layout/vList2"/>
    <dgm:cxn modelId="{3D75C9A4-8D71-4F64-88D4-5E1E08C0F35D}" srcId="{6EE92A16-CDF5-408F-86ED-BFF8096DB536}" destId="{3B8E18DE-CF31-441F-B98A-709F8737D1E6}" srcOrd="3" destOrd="0" parTransId="{37628361-025D-47B6-AE35-709288B0EEC0}" sibTransId="{892FA601-CE2C-4EDF-B88F-9FD84CA4C59D}"/>
    <dgm:cxn modelId="{0670F59F-334C-4D90-895C-E9CB813459C6}" type="presParOf" srcId="{EAC56FD5-7FFE-40A8-A78C-14597BD96B40}" destId="{4F082275-6D94-4BCE-B576-6313FFA507FB}" srcOrd="0" destOrd="0" presId="urn:microsoft.com/office/officeart/2005/8/layout/vList2"/>
    <dgm:cxn modelId="{85575F98-AE45-483A-B81B-27AA8ACEEE8A}" type="presParOf" srcId="{EAC56FD5-7FFE-40A8-A78C-14597BD96B40}" destId="{CE3052A4-643D-4BEA-A7D3-F7E50202CD31}" srcOrd="1" destOrd="0" presId="urn:microsoft.com/office/officeart/2005/8/layout/vList2"/>
    <dgm:cxn modelId="{14E21824-230E-4104-B8E9-F646A5FEBB4F}" type="presParOf" srcId="{EAC56FD5-7FFE-40A8-A78C-14597BD96B40}" destId="{F5B7D237-0D07-41A7-94AC-AECEE53B7D91}" srcOrd="2" destOrd="0" presId="urn:microsoft.com/office/officeart/2005/8/layout/vList2"/>
    <dgm:cxn modelId="{118D7AAA-C849-4B71-8E98-F9AD8729AF5C}" type="presParOf" srcId="{EAC56FD5-7FFE-40A8-A78C-14597BD96B40}" destId="{365D693B-E750-4A18-AE64-CD3D66DE249D}" srcOrd="3" destOrd="0" presId="urn:microsoft.com/office/officeart/2005/8/layout/vList2"/>
    <dgm:cxn modelId="{1025BD17-40A0-4E63-BA48-9270BA2F8CEF}" type="presParOf" srcId="{EAC56FD5-7FFE-40A8-A78C-14597BD96B40}" destId="{6BF3848A-1A74-4E3F-811D-1817BC900F67}" srcOrd="4" destOrd="0" presId="urn:microsoft.com/office/officeart/2005/8/layout/vList2"/>
    <dgm:cxn modelId="{91821096-8D0A-4DA5-9F57-930701EA6896}" type="presParOf" srcId="{EAC56FD5-7FFE-40A8-A78C-14597BD96B40}" destId="{4F469245-5784-425E-B5E4-6F7625F5050F}" srcOrd="5" destOrd="0" presId="urn:microsoft.com/office/officeart/2005/8/layout/vList2"/>
    <dgm:cxn modelId="{AF55E7AF-14FD-468C-9591-55B18CA95EF3}" type="presParOf" srcId="{EAC56FD5-7FFE-40A8-A78C-14597BD96B40}" destId="{28420FD2-5CAE-4123-BF1E-4E65340754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2F4462-72FF-4B86-A282-7A6EE48627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7CCE58-6638-4886-96BC-BFC74BB80547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dirty="0" err="1" smtClean="0"/>
            <a:t>The</a:t>
          </a:r>
          <a:r>
            <a:rPr lang="ru-RU" sz="1800" dirty="0" smtClean="0"/>
            <a:t> </a:t>
          </a:r>
          <a:r>
            <a:rPr lang="ru-RU" sz="1800" dirty="0" err="1" smtClean="0"/>
            <a:t>mission</a:t>
          </a:r>
          <a:r>
            <a:rPr lang="ru-RU" sz="1800" dirty="0" smtClean="0"/>
            <a:t> </a:t>
          </a:r>
          <a:r>
            <a:rPr lang="ru-RU" sz="1800" dirty="0" err="1" smtClean="0"/>
            <a:t>of</a:t>
          </a:r>
          <a:r>
            <a:rPr lang="ru-RU" sz="1800" dirty="0" smtClean="0"/>
            <a:t> </a:t>
          </a:r>
          <a:r>
            <a:rPr lang="en-US" sz="1800" dirty="0" smtClean="0"/>
            <a:t>Leasing Association of Uzbekistan </a:t>
          </a:r>
          <a:r>
            <a:rPr lang="ru-RU" sz="1800" dirty="0" err="1" smtClean="0"/>
            <a:t>is</a:t>
          </a:r>
          <a:r>
            <a:rPr lang="ru-RU" sz="1800" dirty="0" smtClean="0"/>
            <a:t> :</a:t>
          </a:r>
        </a:p>
      </dgm:t>
    </dgm:pt>
    <dgm:pt modelId="{D103E86D-2371-4EF9-B6FF-7018C1FD2609}" type="parTrans" cxnId="{C84E3744-EF37-47AB-98C6-2B997EE64510}">
      <dgm:prSet/>
      <dgm:spPr/>
      <dgm:t>
        <a:bodyPr/>
        <a:lstStyle/>
        <a:p>
          <a:endParaRPr lang="ru-RU" sz="1800"/>
        </a:p>
      </dgm:t>
    </dgm:pt>
    <dgm:pt modelId="{AF17B26D-1DE8-4B68-9B3E-33FB83893D60}" type="sibTrans" cxnId="{C84E3744-EF37-47AB-98C6-2B997EE64510}">
      <dgm:prSet/>
      <dgm:spPr/>
      <dgm:t>
        <a:bodyPr/>
        <a:lstStyle/>
        <a:p>
          <a:endParaRPr lang="ru-RU" sz="1800"/>
        </a:p>
      </dgm:t>
    </dgm:pt>
    <dgm:pt modelId="{B04E90C3-5EE9-42E5-B7AF-E1F1CA8B8997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dirty="0" err="1" smtClean="0"/>
            <a:t>to</a:t>
          </a:r>
          <a:r>
            <a:rPr lang="ru-RU" sz="1800" dirty="0" smtClean="0"/>
            <a:t> </a:t>
          </a:r>
          <a:r>
            <a:rPr lang="ru-RU" sz="1800" dirty="0" err="1" smtClean="0"/>
            <a:t>create</a:t>
          </a:r>
          <a:r>
            <a:rPr lang="ru-RU" sz="1800" dirty="0" smtClean="0"/>
            <a:t> </a:t>
          </a:r>
          <a:r>
            <a:rPr lang="ru-RU" sz="1800" dirty="0" err="1" smtClean="0"/>
            <a:t>the</a:t>
          </a:r>
          <a:r>
            <a:rPr lang="ru-RU" sz="1800" dirty="0" smtClean="0"/>
            <a:t> </a:t>
          </a:r>
          <a:r>
            <a:rPr lang="ru-RU" sz="1800" dirty="0" err="1" smtClean="0"/>
            <a:t>conditions</a:t>
          </a:r>
          <a:r>
            <a:rPr lang="ru-RU" sz="1800" dirty="0" smtClean="0"/>
            <a:t> </a:t>
          </a:r>
          <a:r>
            <a:rPr lang="ru-RU" sz="1800" dirty="0" err="1" smtClean="0"/>
            <a:t>for</a:t>
          </a:r>
          <a:r>
            <a:rPr lang="ru-RU" sz="1800" dirty="0" smtClean="0"/>
            <a:t> </a:t>
          </a:r>
          <a:r>
            <a:rPr lang="ru-RU" sz="1800" dirty="0" err="1" smtClean="0"/>
            <a:t>the</a:t>
          </a:r>
          <a:r>
            <a:rPr lang="ru-RU" sz="1800" dirty="0" smtClean="0"/>
            <a:t> </a:t>
          </a:r>
          <a:r>
            <a:rPr lang="ru-RU" sz="1800" dirty="0" err="1" smtClean="0"/>
            <a:t>development</a:t>
          </a:r>
          <a:r>
            <a:rPr lang="ru-RU" sz="1800" dirty="0" smtClean="0"/>
            <a:t> </a:t>
          </a:r>
          <a:r>
            <a:rPr lang="ru-RU" sz="1800" dirty="0" err="1" smtClean="0"/>
            <a:t>of</a:t>
          </a:r>
          <a:r>
            <a:rPr lang="ru-RU" sz="1800" dirty="0" smtClean="0"/>
            <a:t> </a:t>
          </a:r>
          <a:r>
            <a:rPr lang="ru-RU" sz="1800" dirty="0" err="1" smtClean="0"/>
            <a:t>leasing</a:t>
          </a:r>
          <a:r>
            <a:rPr lang="ru-RU" sz="1800" dirty="0" smtClean="0"/>
            <a:t> </a:t>
          </a:r>
          <a:r>
            <a:rPr lang="ru-RU" sz="1800" dirty="0" err="1" smtClean="0"/>
            <a:t>services</a:t>
          </a:r>
          <a:r>
            <a:rPr lang="ru-RU" sz="1800" dirty="0" smtClean="0"/>
            <a:t> </a:t>
          </a:r>
          <a:r>
            <a:rPr lang="ru-RU" sz="1800" dirty="0" err="1" smtClean="0"/>
            <a:t>in</a:t>
          </a:r>
          <a:r>
            <a:rPr lang="ru-RU" sz="1800" dirty="0" smtClean="0"/>
            <a:t> </a:t>
          </a:r>
          <a:r>
            <a:rPr lang="ru-RU" sz="1800" dirty="0" err="1" smtClean="0"/>
            <a:t>the</a:t>
          </a:r>
          <a:r>
            <a:rPr lang="ru-RU" sz="1800" dirty="0" smtClean="0"/>
            <a:t> </a:t>
          </a:r>
          <a:r>
            <a:rPr lang="ru-RU" sz="1800" dirty="0" err="1" smtClean="0"/>
            <a:t>Republic</a:t>
          </a:r>
          <a:r>
            <a:rPr lang="ru-RU" sz="1800" dirty="0" smtClean="0"/>
            <a:t> </a:t>
          </a:r>
          <a:r>
            <a:rPr lang="ru-RU" sz="1800" dirty="0" err="1" smtClean="0"/>
            <a:t>of</a:t>
          </a:r>
          <a:r>
            <a:rPr lang="ru-RU" sz="1800" dirty="0" smtClean="0"/>
            <a:t> </a:t>
          </a:r>
          <a:r>
            <a:rPr lang="ru-RU" sz="1800" dirty="0" err="1" smtClean="0"/>
            <a:t>Uzbekistan</a:t>
          </a:r>
          <a:r>
            <a:rPr lang="ru-RU" sz="1800" dirty="0" smtClean="0"/>
            <a:t> </a:t>
          </a:r>
          <a:r>
            <a:rPr lang="ru-RU" sz="1800" dirty="0" err="1" smtClean="0"/>
            <a:t>to</a:t>
          </a:r>
          <a:r>
            <a:rPr lang="ru-RU" sz="1800" dirty="0" smtClean="0"/>
            <a:t> </a:t>
          </a:r>
          <a:r>
            <a:rPr lang="ru-RU" sz="1800" dirty="0" err="1" smtClean="0"/>
            <a:t>ensure</a:t>
          </a:r>
          <a:r>
            <a:rPr lang="ru-RU" sz="1800" dirty="0" smtClean="0"/>
            <a:t> </a:t>
          </a:r>
          <a:r>
            <a:rPr lang="ru-RU" sz="1800" dirty="0" err="1" smtClean="0"/>
            <a:t>the</a:t>
          </a:r>
          <a:r>
            <a:rPr lang="ru-RU" sz="1800" dirty="0" smtClean="0"/>
            <a:t> </a:t>
          </a:r>
          <a:r>
            <a:rPr lang="ru-RU" sz="1800" dirty="0" err="1" smtClean="0"/>
            <a:t>effective</a:t>
          </a:r>
          <a:r>
            <a:rPr lang="ru-RU" sz="1800" dirty="0" smtClean="0"/>
            <a:t> </a:t>
          </a:r>
          <a:r>
            <a:rPr lang="ru-RU" sz="1800" dirty="0" err="1" smtClean="0"/>
            <a:t>implementation</a:t>
          </a:r>
          <a:r>
            <a:rPr lang="ru-RU" sz="1800" dirty="0" smtClean="0"/>
            <a:t> </a:t>
          </a:r>
          <a:r>
            <a:rPr lang="ru-RU" sz="1800" dirty="0" err="1" smtClean="0"/>
            <a:t>of</a:t>
          </a:r>
          <a:r>
            <a:rPr lang="ru-RU" sz="1800" dirty="0" smtClean="0"/>
            <a:t> </a:t>
          </a:r>
          <a:r>
            <a:rPr lang="ru-RU" sz="1800" dirty="0" err="1" smtClean="0"/>
            <a:t>economic</a:t>
          </a:r>
          <a:r>
            <a:rPr lang="ru-RU" sz="1800" dirty="0" smtClean="0"/>
            <a:t> </a:t>
          </a:r>
          <a:r>
            <a:rPr lang="ru-RU" sz="1800" dirty="0" err="1" smtClean="0"/>
            <a:t>reforms</a:t>
          </a:r>
          <a:r>
            <a:rPr lang="ru-RU" sz="1800" dirty="0" smtClean="0"/>
            <a:t> </a:t>
          </a:r>
          <a:r>
            <a:rPr lang="ru-RU" sz="1800" dirty="0" err="1" smtClean="0"/>
            <a:t>in</a:t>
          </a:r>
          <a:r>
            <a:rPr lang="ru-RU" sz="1800" dirty="0" smtClean="0"/>
            <a:t> </a:t>
          </a:r>
          <a:r>
            <a:rPr lang="ru-RU" sz="1800" dirty="0" err="1" smtClean="0"/>
            <a:t>the</a:t>
          </a:r>
          <a:r>
            <a:rPr lang="ru-RU" sz="1800" dirty="0" smtClean="0"/>
            <a:t> </a:t>
          </a:r>
          <a:r>
            <a:rPr lang="ru-RU" sz="1800" dirty="0" err="1" smtClean="0"/>
            <a:t>Republic</a:t>
          </a:r>
          <a:endParaRPr lang="ru-RU" sz="1800" dirty="0"/>
        </a:p>
      </dgm:t>
    </dgm:pt>
    <dgm:pt modelId="{B9A2116C-3F9A-4E1A-AE3A-222E6095A70F}" type="parTrans" cxnId="{169236C8-5F5C-40AB-934C-485651EA6CF8}">
      <dgm:prSet/>
      <dgm:spPr/>
      <dgm:t>
        <a:bodyPr/>
        <a:lstStyle/>
        <a:p>
          <a:endParaRPr lang="ru-RU" sz="1800"/>
        </a:p>
      </dgm:t>
    </dgm:pt>
    <dgm:pt modelId="{B05933DD-B4EC-4A9B-978E-9148E42D234D}" type="sibTrans" cxnId="{169236C8-5F5C-40AB-934C-485651EA6CF8}">
      <dgm:prSet/>
      <dgm:spPr/>
      <dgm:t>
        <a:bodyPr/>
        <a:lstStyle/>
        <a:p>
          <a:endParaRPr lang="ru-RU" sz="1800"/>
        </a:p>
      </dgm:t>
    </dgm:pt>
    <dgm:pt modelId="{B7423458-A7BB-419B-975B-597551611A78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800" dirty="0" smtClean="0"/>
            <a:t>to conduct training and seminars</a:t>
          </a:r>
          <a:endParaRPr lang="ru-RU" sz="1800" dirty="0"/>
        </a:p>
      </dgm:t>
    </dgm:pt>
    <dgm:pt modelId="{00462149-5A8A-4682-B251-F90978B81035}" type="parTrans" cxnId="{A602825E-24EA-40A2-8CFD-0F707F5973EB}">
      <dgm:prSet/>
      <dgm:spPr/>
      <dgm:t>
        <a:bodyPr/>
        <a:lstStyle/>
        <a:p>
          <a:endParaRPr lang="ru-RU" sz="1800"/>
        </a:p>
      </dgm:t>
    </dgm:pt>
    <dgm:pt modelId="{8363E425-595F-4FC6-943E-AAF890F32CEC}" type="sibTrans" cxnId="{A602825E-24EA-40A2-8CFD-0F707F5973EB}">
      <dgm:prSet/>
      <dgm:spPr/>
      <dgm:t>
        <a:bodyPr/>
        <a:lstStyle/>
        <a:p>
          <a:endParaRPr lang="ru-RU" sz="1800"/>
        </a:p>
      </dgm:t>
    </dgm:pt>
    <dgm:pt modelId="{39F5F63D-2388-4E4F-B042-667C92A324E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800" dirty="0" smtClean="0"/>
            <a:t>to represent of the legitimate interest of member of the Association</a:t>
          </a:r>
          <a:endParaRPr lang="ru-RU" sz="1800" dirty="0"/>
        </a:p>
      </dgm:t>
    </dgm:pt>
    <dgm:pt modelId="{CAB9E38D-7347-4C6D-8B0A-B971CB766B53}" type="parTrans" cxnId="{6D6E8BF4-2B84-44B2-BD71-34A3C8143F11}">
      <dgm:prSet/>
      <dgm:spPr/>
      <dgm:t>
        <a:bodyPr/>
        <a:lstStyle/>
        <a:p>
          <a:endParaRPr lang="ru-RU" sz="1800"/>
        </a:p>
      </dgm:t>
    </dgm:pt>
    <dgm:pt modelId="{71620E66-F0D1-4A43-A4F5-D650FEB81376}" type="sibTrans" cxnId="{6D6E8BF4-2B84-44B2-BD71-34A3C8143F11}">
      <dgm:prSet/>
      <dgm:spPr/>
      <dgm:t>
        <a:bodyPr/>
        <a:lstStyle/>
        <a:p>
          <a:endParaRPr lang="ru-RU" sz="1800"/>
        </a:p>
      </dgm:t>
    </dgm:pt>
    <dgm:pt modelId="{CEDCEBC6-06F4-463F-9CCF-5B65C89A4807}">
      <dgm:prSet custT="1"/>
      <dgm:spPr>
        <a:solidFill>
          <a:srgbClr val="0070C0"/>
        </a:solidFill>
      </dgm:spPr>
      <dgm:t>
        <a:bodyPr/>
        <a:lstStyle/>
        <a:p>
          <a:r>
            <a:rPr lang="en-US" sz="1800" dirty="0" smtClean="0"/>
            <a:t>to collect and analyze information about the activities of the Association, as well as the activities of Members of the Association;</a:t>
          </a:r>
          <a:endParaRPr lang="ru-RU" sz="1800" dirty="0" smtClean="0"/>
        </a:p>
      </dgm:t>
    </dgm:pt>
    <dgm:pt modelId="{89BC64E1-E650-436A-91D5-0223CCCBEBCA}" type="parTrans" cxnId="{B53DCA96-F5C5-419F-98B6-ECE38C5CEA1D}">
      <dgm:prSet/>
      <dgm:spPr/>
      <dgm:t>
        <a:bodyPr/>
        <a:lstStyle/>
        <a:p>
          <a:endParaRPr lang="ru-RU" sz="1800"/>
        </a:p>
      </dgm:t>
    </dgm:pt>
    <dgm:pt modelId="{DB34D916-2E89-4BC5-8B8D-EE9FB38C6937}" type="sibTrans" cxnId="{B53DCA96-F5C5-419F-98B6-ECE38C5CEA1D}">
      <dgm:prSet/>
      <dgm:spPr/>
      <dgm:t>
        <a:bodyPr/>
        <a:lstStyle/>
        <a:p>
          <a:endParaRPr lang="ru-RU" sz="1800"/>
        </a:p>
      </dgm:t>
    </dgm:pt>
    <dgm:pt modelId="{67708178-E098-4FE1-AB99-AC80672D3F6D}">
      <dgm:prSet custT="1"/>
      <dgm:spPr>
        <a:solidFill>
          <a:srgbClr val="0070C0"/>
        </a:solidFill>
      </dgm:spPr>
      <dgm:t>
        <a:bodyPr/>
        <a:lstStyle/>
        <a:p>
          <a:r>
            <a:rPr lang="en-US" sz="1800" dirty="0" smtClean="0"/>
            <a:t>Leasing Association has 32 members (30 leasing companies and 2 banks)</a:t>
          </a:r>
          <a:endParaRPr lang="ru-RU" sz="1800" dirty="0" smtClean="0"/>
        </a:p>
      </dgm:t>
    </dgm:pt>
    <dgm:pt modelId="{930CC718-09A1-4B8F-97CE-9992A663DCAF}" type="parTrans" cxnId="{F04AE67E-4E51-4820-96AB-0EA964AD177D}">
      <dgm:prSet/>
      <dgm:spPr/>
      <dgm:t>
        <a:bodyPr/>
        <a:lstStyle/>
        <a:p>
          <a:endParaRPr lang="en-US" sz="1800"/>
        </a:p>
      </dgm:t>
    </dgm:pt>
    <dgm:pt modelId="{B0887A30-CEFA-480D-B8DA-55CD2C69A22E}" type="sibTrans" cxnId="{F04AE67E-4E51-4820-96AB-0EA964AD177D}">
      <dgm:prSet/>
      <dgm:spPr/>
      <dgm:t>
        <a:bodyPr/>
        <a:lstStyle/>
        <a:p>
          <a:endParaRPr lang="en-US" sz="1800"/>
        </a:p>
      </dgm:t>
    </dgm:pt>
    <dgm:pt modelId="{C36C0F28-3DED-4CEC-8D66-0F651517E3CD}" type="pres">
      <dgm:prSet presAssocID="{D72F4462-72FF-4B86-A282-7A6EE48627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0AFB4-DC16-471C-929A-6801E4478734}" type="pres">
      <dgm:prSet presAssocID="{0E7CCE58-6638-4886-96BC-BFC74BB80547}" presName="parentText" presStyleLbl="node1" presStyleIdx="0" presStyleCnt="6" custScaleY="127699" custLinFactNeighborX="3488" custLinFactNeighborY="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50B96-B648-4A0F-8022-9D860C2AAFFA}" type="pres">
      <dgm:prSet presAssocID="{AF17B26D-1DE8-4B68-9B3E-33FB83893D60}" presName="spacer" presStyleCnt="0"/>
      <dgm:spPr/>
    </dgm:pt>
    <dgm:pt modelId="{A1ACEEEE-D810-49D3-9FBF-69DBF1EE7151}" type="pres">
      <dgm:prSet presAssocID="{B04E90C3-5EE9-42E5-B7AF-E1F1CA8B8997}" presName="parentText" presStyleLbl="node1" presStyleIdx="1" presStyleCnt="6" custScaleX="90118" custLinFactNeighborX="4887" custLinFactNeighborY="-10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1A645-0AF1-4E5E-A11F-117D27F53D1D}" type="pres">
      <dgm:prSet presAssocID="{B05933DD-B4EC-4A9B-978E-9148E42D234D}" presName="spacer" presStyleCnt="0"/>
      <dgm:spPr/>
    </dgm:pt>
    <dgm:pt modelId="{E2B2213D-D1F5-44EF-B1AA-3616F4CF2779}" type="pres">
      <dgm:prSet presAssocID="{39F5F63D-2388-4E4F-B042-667C92A324E5}" presName="parentText" presStyleLbl="node1" presStyleIdx="2" presStyleCnt="6" custScaleX="90118" custLinFactNeighborX="5400" custLinFactNeighborY="-687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C951D-F7A2-4FE5-BDF2-3C121C7D5EF4}" type="pres">
      <dgm:prSet presAssocID="{71620E66-F0D1-4A43-A4F5-D650FEB81376}" presName="spacer" presStyleCnt="0"/>
      <dgm:spPr/>
    </dgm:pt>
    <dgm:pt modelId="{C15A552B-9D7C-4FFB-8705-E364D9D03E51}" type="pres">
      <dgm:prSet presAssocID="{B7423458-A7BB-419B-975B-597551611A78}" presName="parentText" presStyleLbl="node1" presStyleIdx="3" presStyleCnt="6" custScaleX="89790" custLinFactNeighborX="5236" custLinFactNeighborY="-94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7F8BC-25E9-4A91-B949-691E819CCC58}" type="pres">
      <dgm:prSet presAssocID="{8363E425-595F-4FC6-943E-AAF890F32CEC}" presName="spacer" presStyleCnt="0"/>
      <dgm:spPr/>
    </dgm:pt>
    <dgm:pt modelId="{80895F33-1A15-4ABC-B097-163855BD0970}" type="pres">
      <dgm:prSet presAssocID="{CEDCEBC6-06F4-463F-9CCF-5B65C89A4807}" presName="parentText" presStyleLbl="node1" presStyleIdx="4" presStyleCnt="6" custScaleX="90118" custLinFactNeighborX="5400" custLinFactNeighborY="-988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D3044-4F9C-48A4-96F0-29892F50F0A7}" type="pres">
      <dgm:prSet presAssocID="{DB34D916-2E89-4BC5-8B8D-EE9FB38C6937}" presName="spacer" presStyleCnt="0"/>
      <dgm:spPr/>
    </dgm:pt>
    <dgm:pt modelId="{F0F64A0B-02F2-4D32-8532-BD97E7A99AB1}" type="pres">
      <dgm:prSet presAssocID="{67708178-E098-4FE1-AB99-AC80672D3F6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2727F4-ABEA-43AC-AB16-C03F201A194B}" type="presOf" srcId="{D72F4462-72FF-4B86-A282-7A6EE4862742}" destId="{C36C0F28-3DED-4CEC-8D66-0F651517E3CD}" srcOrd="0" destOrd="0" presId="urn:microsoft.com/office/officeart/2005/8/layout/vList2"/>
    <dgm:cxn modelId="{169236C8-5F5C-40AB-934C-485651EA6CF8}" srcId="{D72F4462-72FF-4B86-A282-7A6EE4862742}" destId="{B04E90C3-5EE9-42E5-B7AF-E1F1CA8B8997}" srcOrd="1" destOrd="0" parTransId="{B9A2116C-3F9A-4E1A-AE3A-222E6095A70F}" sibTransId="{B05933DD-B4EC-4A9B-978E-9148E42D234D}"/>
    <dgm:cxn modelId="{B53DCA96-F5C5-419F-98B6-ECE38C5CEA1D}" srcId="{D72F4462-72FF-4B86-A282-7A6EE4862742}" destId="{CEDCEBC6-06F4-463F-9CCF-5B65C89A4807}" srcOrd="4" destOrd="0" parTransId="{89BC64E1-E650-436A-91D5-0223CCCBEBCA}" sibTransId="{DB34D916-2E89-4BC5-8B8D-EE9FB38C6937}"/>
    <dgm:cxn modelId="{C84E3744-EF37-47AB-98C6-2B997EE64510}" srcId="{D72F4462-72FF-4B86-A282-7A6EE4862742}" destId="{0E7CCE58-6638-4886-96BC-BFC74BB80547}" srcOrd="0" destOrd="0" parTransId="{D103E86D-2371-4EF9-B6FF-7018C1FD2609}" sibTransId="{AF17B26D-1DE8-4B68-9B3E-33FB83893D60}"/>
    <dgm:cxn modelId="{F04AE67E-4E51-4820-96AB-0EA964AD177D}" srcId="{D72F4462-72FF-4B86-A282-7A6EE4862742}" destId="{67708178-E098-4FE1-AB99-AC80672D3F6D}" srcOrd="5" destOrd="0" parTransId="{930CC718-09A1-4B8F-97CE-9992A663DCAF}" sibTransId="{B0887A30-CEFA-480D-B8DA-55CD2C69A22E}"/>
    <dgm:cxn modelId="{E2BE7C89-D577-4C87-8A9B-44A4BA67D4C1}" type="presOf" srcId="{67708178-E098-4FE1-AB99-AC80672D3F6D}" destId="{F0F64A0B-02F2-4D32-8532-BD97E7A99AB1}" srcOrd="0" destOrd="0" presId="urn:microsoft.com/office/officeart/2005/8/layout/vList2"/>
    <dgm:cxn modelId="{F6A8827B-0720-4EC3-9F76-09E9D07D84D9}" type="presOf" srcId="{B04E90C3-5EE9-42E5-B7AF-E1F1CA8B8997}" destId="{A1ACEEEE-D810-49D3-9FBF-69DBF1EE7151}" srcOrd="0" destOrd="0" presId="urn:microsoft.com/office/officeart/2005/8/layout/vList2"/>
    <dgm:cxn modelId="{FF0E6807-2406-4702-8725-F14ED76EB93C}" type="presOf" srcId="{0E7CCE58-6638-4886-96BC-BFC74BB80547}" destId="{1A90AFB4-DC16-471C-929A-6801E4478734}" srcOrd="0" destOrd="0" presId="urn:microsoft.com/office/officeart/2005/8/layout/vList2"/>
    <dgm:cxn modelId="{A602825E-24EA-40A2-8CFD-0F707F5973EB}" srcId="{D72F4462-72FF-4B86-A282-7A6EE4862742}" destId="{B7423458-A7BB-419B-975B-597551611A78}" srcOrd="3" destOrd="0" parTransId="{00462149-5A8A-4682-B251-F90978B81035}" sibTransId="{8363E425-595F-4FC6-943E-AAF890F32CEC}"/>
    <dgm:cxn modelId="{F6485A18-18BD-4C13-BF53-0616588B433C}" type="presOf" srcId="{CEDCEBC6-06F4-463F-9CCF-5B65C89A4807}" destId="{80895F33-1A15-4ABC-B097-163855BD0970}" srcOrd="0" destOrd="0" presId="urn:microsoft.com/office/officeart/2005/8/layout/vList2"/>
    <dgm:cxn modelId="{0B49F4C5-0481-4E18-9307-9AEA40E820EB}" type="presOf" srcId="{B7423458-A7BB-419B-975B-597551611A78}" destId="{C15A552B-9D7C-4FFB-8705-E364D9D03E51}" srcOrd="0" destOrd="0" presId="urn:microsoft.com/office/officeart/2005/8/layout/vList2"/>
    <dgm:cxn modelId="{355110C2-E137-4C7F-BC5D-614693B6891A}" type="presOf" srcId="{39F5F63D-2388-4E4F-B042-667C92A324E5}" destId="{E2B2213D-D1F5-44EF-B1AA-3616F4CF2779}" srcOrd="0" destOrd="0" presId="urn:microsoft.com/office/officeart/2005/8/layout/vList2"/>
    <dgm:cxn modelId="{6D6E8BF4-2B84-44B2-BD71-34A3C8143F11}" srcId="{D72F4462-72FF-4B86-A282-7A6EE4862742}" destId="{39F5F63D-2388-4E4F-B042-667C92A324E5}" srcOrd="2" destOrd="0" parTransId="{CAB9E38D-7347-4C6D-8B0A-B971CB766B53}" sibTransId="{71620E66-F0D1-4A43-A4F5-D650FEB81376}"/>
    <dgm:cxn modelId="{32F7B041-E4EA-4314-BE8E-B5C746F21F65}" type="presParOf" srcId="{C36C0F28-3DED-4CEC-8D66-0F651517E3CD}" destId="{1A90AFB4-DC16-471C-929A-6801E4478734}" srcOrd="0" destOrd="0" presId="urn:microsoft.com/office/officeart/2005/8/layout/vList2"/>
    <dgm:cxn modelId="{4CA36FF0-7533-4101-8341-78FDAACF7DFC}" type="presParOf" srcId="{C36C0F28-3DED-4CEC-8D66-0F651517E3CD}" destId="{88E50B96-B648-4A0F-8022-9D860C2AAFFA}" srcOrd="1" destOrd="0" presId="urn:microsoft.com/office/officeart/2005/8/layout/vList2"/>
    <dgm:cxn modelId="{BCBE65A2-2DD1-4B15-92C2-B5627C10B452}" type="presParOf" srcId="{C36C0F28-3DED-4CEC-8D66-0F651517E3CD}" destId="{A1ACEEEE-D810-49D3-9FBF-69DBF1EE7151}" srcOrd="2" destOrd="0" presId="urn:microsoft.com/office/officeart/2005/8/layout/vList2"/>
    <dgm:cxn modelId="{55054A78-382E-42E5-B952-009B30DFD0DC}" type="presParOf" srcId="{C36C0F28-3DED-4CEC-8D66-0F651517E3CD}" destId="{AB11A645-0AF1-4E5E-A11F-117D27F53D1D}" srcOrd="3" destOrd="0" presId="urn:microsoft.com/office/officeart/2005/8/layout/vList2"/>
    <dgm:cxn modelId="{A2C997F2-14B7-4C6B-AE1B-6D52291AB00B}" type="presParOf" srcId="{C36C0F28-3DED-4CEC-8D66-0F651517E3CD}" destId="{E2B2213D-D1F5-44EF-B1AA-3616F4CF2779}" srcOrd="4" destOrd="0" presId="urn:microsoft.com/office/officeart/2005/8/layout/vList2"/>
    <dgm:cxn modelId="{597B1BD5-936D-4D22-A29A-EFC48B9D2C23}" type="presParOf" srcId="{C36C0F28-3DED-4CEC-8D66-0F651517E3CD}" destId="{74BC951D-F7A2-4FE5-BDF2-3C121C7D5EF4}" srcOrd="5" destOrd="0" presId="urn:microsoft.com/office/officeart/2005/8/layout/vList2"/>
    <dgm:cxn modelId="{B4A0ACBB-28F1-4498-B926-ECA720C984F6}" type="presParOf" srcId="{C36C0F28-3DED-4CEC-8D66-0F651517E3CD}" destId="{C15A552B-9D7C-4FFB-8705-E364D9D03E51}" srcOrd="6" destOrd="0" presId="urn:microsoft.com/office/officeart/2005/8/layout/vList2"/>
    <dgm:cxn modelId="{AC8B23BE-0987-4EAB-ACC4-43616869D017}" type="presParOf" srcId="{C36C0F28-3DED-4CEC-8D66-0F651517E3CD}" destId="{DC87F8BC-25E9-4A91-B949-691E819CCC58}" srcOrd="7" destOrd="0" presId="urn:microsoft.com/office/officeart/2005/8/layout/vList2"/>
    <dgm:cxn modelId="{2A1C60CE-6751-4657-972C-44360213D2F5}" type="presParOf" srcId="{C36C0F28-3DED-4CEC-8D66-0F651517E3CD}" destId="{80895F33-1A15-4ABC-B097-163855BD0970}" srcOrd="8" destOrd="0" presId="urn:microsoft.com/office/officeart/2005/8/layout/vList2"/>
    <dgm:cxn modelId="{B54489A7-6D0B-49C2-8B44-C30F11100A06}" type="presParOf" srcId="{C36C0F28-3DED-4CEC-8D66-0F651517E3CD}" destId="{6D5D3044-4F9C-48A4-96F0-29892F50F0A7}" srcOrd="9" destOrd="0" presId="urn:microsoft.com/office/officeart/2005/8/layout/vList2"/>
    <dgm:cxn modelId="{9DC3BBA7-7FD1-4BDA-8E76-81DFF7A35ABF}" type="presParOf" srcId="{C36C0F28-3DED-4CEC-8D66-0F651517E3CD}" destId="{F0F64A0B-02F2-4D32-8532-BD97E7A99AB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E92A16-CDF5-408F-86ED-BFF8096DB5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919584-84B3-4C73-A456-BA0E78B393B0}">
      <dgm:prSet custT="1"/>
      <dgm:spPr>
        <a:solidFill>
          <a:srgbClr val="0070C0"/>
        </a:solidFill>
      </dgm:spPr>
      <dgm:t>
        <a:bodyPr/>
        <a:lstStyle/>
        <a:p>
          <a:pPr algn="l" rtl="0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Date of establishment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– 1995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7C5E5A-22D8-4998-BCC6-A31915E0F1A7}" type="sibTrans" cxnId="{4B80CBD0-CDE8-4025-938C-7500BC82E1B5}">
      <dgm:prSet/>
      <dgm:spPr/>
      <dgm:t>
        <a:bodyPr/>
        <a:lstStyle/>
        <a:p>
          <a:pPr algn="l"/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ABBEC4-F0E6-42DB-812D-D1329DBEC2B9}" type="parTrans" cxnId="{4B80CBD0-CDE8-4025-938C-7500BC82E1B5}">
      <dgm:prSet/>
      <dgm:spPr/>
      <dgm:t>
        <a:bodyPr/>
        <a:lstStyle/>
        <a:p>
          <a:pPr algn="l"/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7BF957-3D0A-4DC9-BCFE-DA0300DBAD8F}">
      <dgm:prSet custT="1"/>
      <dgm:spPr>
        <a:solidFill>
          <a:srgbClr val="0070C0"/>
        </a:solidFill>
      </dgm:spPr>
      <dgm:t>
        <a:bodyPr/>
        <a:lstStyle/>
        <a:p>
          <a:pPr algn="l" rtl="0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Lease transactions – </a:t>
          </a:r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over 2000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C982C0-37EE-4686-BBBA-0355D38D1EA5}" type="sibTrans" cxnId="{FA036023-3F58-4024-8989-690C06542D7E}">
      <dgm:prSet/>
      <dgm:spPr/>
      <dgm:t>
        <a:bodyPr/>
        <a:lstStyle/>
        <a:p>
          <a:pPr algn="l"/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83A31A-1421-47A7-AAB6-A9F66FB667D5}" type="parTrans" cxnId="{FA036023-3F58-4024-8989-690C06542D7E}">
      <dgm:prSet/>
      <dgm:spPr/>
      <dgm:t>
        <a:bodyPr/>
        <a:lstStyle/>
        <a:p>
          <a:pPr algn="l"/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8C7E2B-423D-41C4-86B5-9E1C320CFFC9}">
      <dgm:prSet custT="1"/>
      <dgm:spPr>
        <a:solidFill>
          <a:srgbClr val="0070C0"/>
        </a:solidFill>
      </dgm:spPr>
      <dgm:t>
        <a:bodyPr/>
        <a:lstStyle/>
        <a:p>
          <a:pPr algn="l" rtl="0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Total value of leasing deals – </a:t>
          </a:r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over USD 250 </a:t>
          </a:r>
          <a:r>
            <a:rPr lang="en-US" sz="1800" b="0" dirty="0" err="1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A88F0-90CD-4054-B489-D9C49ACFB8D4}" type="sibTrans" cxnId="{FA2D4DBA-AC9B-4E0E-99D2-F6D96796465B}">
      <dgm:prSet/>
      <dgm:spPr/>
      <dgm:t>
        <a:bodyPr/>
        <a:lstStyle/>
        <a:p>
          <a:pPr algn="l"/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4B6CC8-3F90-48B3-9B75-74333979017F}" type="parTrans" cxnId="{FA2D4DBA-AC9B-4E0E-99D2-F6D96796465B}">
      <dgm:prSet/>
      <dgm:spPr/>
      <dgm:t>
        <a:bodyPr/>
        <a:lstStyle/>
        <a:p>
          <a:pPr algn="l"/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FC28D-1003-472B-84D9-C1ADBEBDA60A}">
      <dgm:prSet custT="1"/>
      <dgm:spPr>
        <a:solidFill>
          <a:srgbClr val="0070C0"/>
        </a:solidFill>
      </dgm:spPr>
      <dgm:t>
        <a:bodyPr/>
        <a:lstStyle/>
        <a:p>
          <a:pPr algn="l" rtl="0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Acceptable objects of lease – </a:t>
          </a:r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various types of production equipment, construction equipment, trucks, real estate, etc.</a:t>
          </a:r>
        </a:p>
      </dgm:t>
    </dgm:pt>
    <dgm:pt modelId="{1C42935D-B051-4844-BEF3-1F8B1F2F6BF7}" type="sibTrans" cxnId="{35E95A37-4B82-4959-ACC0-B9FD7CC0B080}">
      <dgm:prSet/>
      <dgm:spPr/>
      <dgm:t>
        <a:bodyPr/>
        <a:lstStyle/>
        <a:p>
          <a:pPr algn="l"/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40616-E38D-4A2B-B287-CFD96A312EED}" type="parTrans" cxnId="{35E95A37-4B82-4959-ACC0-B9FD7CC0B080}">
      <dgm:prSet/>
      <dgm:spPr/>
      <dgm:t>
        <a:bodyPr/>
        <a:lstStyle/>
        <a:p>
          <a:pPr algn="l"/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377306-E272-4211-A9D5-84AF84092B7F}">
      <dgm:prSet custT="1"/>
      <dgm:spPr>
        <a:solidFill>
          <a:srgbClr val="0070C0"/>
        </a:solidFill>
      </dgm:spPr>
      <dgm:t>
        <a:bodyPr/>
        <a:lstStyle/>
        <a:p>
          <a:pPr algn="l" rtl="0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Main customers – </a:t>
          </a:r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private SME’s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B82A11-79D3-4BB2-8D65-390BD29B6F89}" type="sibTrans" cxnId="{CF0C76D0-0815-45DE-B4CF-DF7B2A102F9D}">
      <dgm:prSet/>
      <dgm:spPr/>
      <dgm:t>
        <a:bodyPr/>
        <a:lstStyle/>
        <a:p>
          <a:pPr algn="l"/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B6009A-4A7A-4312-B6E8-251E076623DC}" type="parTrans" cxnId="{CF0C76D0-0815-45DE-B4CF-DF7B2A102F9D}">
      <dgm:prSet/>
      <dgm:spPr/>
      <dgm:t>
        <a:bodyPr/>
        <a:lstStyle/>
        <a:p>
          <a:pPr algn="l"/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2859BB-BC9E-46D8-9591-8A00857F3C8D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New job places created – </a:t>
          </a:r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more than 10000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A021E-0A0E-4239-A656-9084D440C67E}" type="parTrans" cxnId="{6B448A75-6B13-4BC7-A94C-D334776D3508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1F7DB8-65B1-4369-A9C8-15F3B5752FCA}" type="sibTrans" cxnId="{6B448A75-6B13-4BC7-A94C-D334776D3508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C56FD5-7FFE-40A8-A78C-14597BD96B40}" type="pres">
      <dgm:prSet presAssocID="{6EE92A16-CDF5-408F-86ED-BFF8096DB5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37AF3-5C77-4A62-9602-DD7660732B81}" type="pres">
      <dgm:prSet presAssocID="{34919584-84B3-4C73-A456-BA0E78B393B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0E2E7-39DA-461A-95C9-4BF15E2570AC}" type="pres">
      <dgm:prSet presAssocID="{367C5E5A-22D8-4998-BCC6-A31915E0F1A7}" presName="spacer" presStyleCnt="0"/>
      <dgm:spPr/>
    </dgm:pt>
    <dgm:pt modelId="{4F082275-6D94-4BCE-B576-6313FFA507FB}" type="pres">
      <dgm:prSet presAssocID="{4A7BF957-3D0A-4DC9-BCFE-DA0300DBAD8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052A4-643D-4BEA-A7D3-F7E50202CD31}" type="pres">
      <dgm:prSet presAssocID="{BDC982C0-37EE-4686-BBBA-0355D38D1EA5}" presName="spacer" presStyleCnt="0"/>
      <dgm:spPr/>
    </dgm:pt>
    <dgm:pt modelId="{F5B7D237-0D07-41A7-94AC-AECEE53B7D91}" type="pres">
      <dgm:prSet presAssocID="{5A8C7E2B-423D-41C4-86B5-9E1C320CFFC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D693B-E750-4A18-AE64-CD3D66DE249D}" type="pres">
      <dgm:prSet presAssocID="{DB5A88F0-90CD-4054-B489-D9C49ACFB8D4}" presName="spacer" presStyleCnt="0"/>
      <dgm:spPr/>
    </dgm:pt>
    <dgm:pt modelId="{A437D4BA-ABE9-4BBC-B143-E752BBC83C90}" type="pres">
      <dgm:prSet presAssocID="{B92859BB-BC9E-46D8-9591-8A00857F3C8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CA904-F95D-4D6A-A0A8-7FB21665C010}" type="pres">
      <dgm:prSet presAssocID="{471F7DB8-65B1-4369-A9C8-15F3B5752FCA}" presName="spacer" presStyleCnt="0"/>
      <dgm:spPr/>
    </dgm:pt>
    <dgm:pt modelId="{6BF3848A-1A74-4E3F-811D-1817BC900F67}" type="pres">
      <dgm:prSet presAssocID="{291FC28D-1003-472B-84D9-C1ADBEBDA60A}" presName="parentText" presStyleLbl="node1" presStyleIdx="4" presStyleCnt="6" custLinFactNeighborX="-1099" custLinFactNeighborY="-90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69245-5784-425E-B5E4-6F7625F5050F}" type="pres">
      <dgm:prSet presAssocID="{1C42935D-B051-4844-BEF3-1F8B1F2F6BF7}" presName="spacer" presStyleCnt="0"/>
      <dgm:spPr/>
    </dgm:pt>
    <dgm:pt modelId="{C4640E77-2C8E-4F21-8AC6-D942C88A1883}" type="pres">
      <dgm:prSet presAssocID="{C0377306-E272-4211-A9D5-84AF84092B7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60F1A6-6692-428D-BA26-69F0664D55A4}" type="presOf" srcId="{6EE92A16-CDF5-408F-86ED-BFF8096DB536}" destId="{EAC56FD5-7FFE-40A8-A78C-14597BD96B40}" srcOrd="0" destOrd="0" presId="urn:microsoft.com/office/officeart/2005/8/layout/vList2"/>
    <dgm:cxn modelId="{CF0C76D0-0815-45DE-B4CF-DF7B2A102F9D}" srcId="{6EE92A16-CDF5-408F-86ED-BFF8096DB536}" destId="{C0377306-E272-4211-A9D5-84AF84092B7F}" srcOrd="5" destOrd="0" parTransId="{1EB6009A-4A7A-4312-B6E8-251E076623DC}" sibTransId="{A3B82A11-79D3-4BB2-8D65-390BD29B6F89}"/>
    <dgm:cxn modelId="{788E379C-E271-4B75-9AE1-A0BC32B9ED44}" type="presOf" srcId="{291FC28D-1003-472B-84D9-C1ADBEBDA60A}" destId="{6BF3848A-1A74-4E3F-811D-1817BC900F67}" srcOrd="0" destOrd="0" presId="urn:microsoft.com/office/officeart/2005/8/layout/vList2"/>
    <dgm:cxn modelId="{FA036023-3F58-4024-8989-690C06542D7E}" srcId="{6EE92A16-CDF5-408F-86ED-BFF8096DB536}" destId="{4A7BF957-3D0A-4DC9-BCFE-DA0300DBAD8F}" srcOrd="1" destOrd="0" parTransId="{3583A31A-1421-47A7-AAB6-A9F66FB667D5}" sibTransId="{BDC982C0-37EE-4686-BBBA-0355D38D1EA5}"/>
    <dgm:cxn modelId="{06844603-0F97-4AE9-92C5-1D68AB04F70E}" type="presOf" srcId="{5A8C7E2B-423D-41C4-86B5-9E1C320CFFC9}" destId="{F5B7D237-0D07-41A7-94AC-AECEE53B7D91}" srcOrd="0" destOrd="0" presId="urn:microsoft.com/office/officeart/2005/8/layout/vList2"/>
    <dgm:cxn modelId="{F3386CBE-743A-4DE9-A4A9-47C7F7D63B29}" type="presOf" srcId="{34919584-84B3-4C73-A456-BA0E78B393B0}" destId="{B4937AF3-5C77-4A62-9602-DD7660732B81}" srcOrd="0" destOrd="0" presId="urn:microsoft.com/office/officeart/2005/8/layout/vList2"/>
    <dgm:cxn modelId="{4B80CBD0-CDE8-4025-938C-7500BC82E1B5}" srcId="{6EE92A16-CDF5-408F-86ED-BFF8096DB536}" destId="{34919584-84B3-4C73-A456-BA0E78B393B0}" srcOrd="0" destOrd="0" parTransId="{E0ABBEC4-F0E6-42DB-812D-D1329DBEC2B9}" sibTransId="{367C5E5A-22D8-4998-BCC6-A31915E0F1A7}"/>
    <dgm:cxn modelId="{FA2D4DBA-AC9B-4E0E-99D2-F6D96796465B}" srcId="{6EE92A16-CDF5-408F-86ED-BFF8096DB536}" destId="{5A8C7E2B-423D-41C4-86B5-9E1C320CFFC9}" srcOrd="2" destOrd="0" parTransId="{544B6CC8-3F90-48B3-9B75-74333979017F}" sibTransId="{DB5A88F0-90CD-4054-B489-D9C49ACFB8D4}"/>
    <dgm:cxn modelId="{E0F39DD1-C9FD-4FFD-A0F9-B8919DE9A024}" type="presOf" srcId="{C0377306-E272-4211-A9D5-84AF84092B7F}" destId="{C4640E77-2C8E-4F21-8AC6-D942C88A1883}" srcOrd="0" destOrd="0" presId="urn:microsoft.com/office/officeart/2005/8/layout/vList2"/>
    <dgm:cxn modelId="{A34BD686-0ECB-4A3C-99E1-2928EC7D7B53}" type="presOf" srcId="{B92859BB-BC9E-46D8-9591-8A00857F3C8D}" destId="{A437D4BA-ABE9-4BBC-B143-E752BBC83C90}" srcOrd="0" destOrd="0" presId="urn:microsoft.com/office/officeart/2005/8/layout/vList2"/>
    <dgm:cxn modelId="{35E95A37-4B82-4959-ACC0-B9FD7CC0B080}" srcId="{6EE92A16-CDF5-408F-86ED-BFF8096DB536}" destId="{291FC28D-1003-472B-84D9-C1ADBEBDA60A}" srcOrd="4" destOrd="0" parTransId="{4C840616-E38D-4A2B-B287-CFD96A312EED}" sibTransId="{1C42935D-B051-4844-BEF3-1F8B1F2F6BF7}"/>
    <dgm:cxn modelId="{6B448A75-6B13-4BC7-A94C-D334776D3508}" srcId="{6EE92A16-CDF5-408F-86ED-BFF8096DB536}" destId="{B92859BB-BC9E-46D8-9591-8A00857F3C8D}" srcOrd="3" destOrd="0" parTransId="{7EBA021E-0A0E-4239-A656-9084D440C67E}" sibTransId="{471F7DB8-65B1-4369-A9C8-15F3B5752FCA}"/>
    <dgm:cxn modelId="{9D7D10DC-1D7D-44A9-B58A-4C1769BD39DD}" type="presOf" srcId="{4A7BF957-3D0A-4DC9-BCFE-DA0300DBAD8F}" destId="{4F082275-6D94-4BCE-B576-6313FFA507FB}" srcOrd="0" destOrd="0" presId="urn:microsoft.com/office/officeart/2005/8/layout/vList2"/>
    <dgm:cxn modelId="{1BE65D31-F4D2-4722-AC3C-2FAFBD21FC91}" type="presParOf" srcId="{EAC56FD5-7FFE-40A8-A78C-14597BD96B40}" destId="{B4937AF3-5C77-4A62-9602-DD7660732B81}" srcOrd="0" destOrd="0" presId="urn:microsoft.com/office/officeart/2005/8/layout/vList2"/>
    <dgm:cxn modelId="{2924879F-3F28-4FF5-8BAB-885649CEA114}" type="presParOf" srcId="{EAC56FD5-7FFE-40A8-A78C-14597BD96B40}" destId="{DF60E2E7-39DA-461A-95C9-4BF15E2570AC}" srcOrd="1" destOrd="0" presId="urn:microsoft.com/office/officeart/2005/8/layout/vList2"/>
    <dgm:cxn modelId="{D29304A1-4ABE-4D88-BAF5-CE9CCBA34FF3}" type="presParOf" srcId="{EAC56FD5-7FFE-40A8-A78C-14597BD96B40}" destId="{4F082275-6D94-4BCE-B576-6313FFA507FB}" srcOrd="2" destOrd="0" presId="urn:microsoft.com/office/officeart/2005/8/layout/vList2"/>
    <dgm:cxn modelId="{3A031247-64D7-45DD-9480-0B10FECA22C6}" type="presParOf" srcId="{EAC56FD5-7FFE-40A8-A78C-14597BD96B40}" destId="{CE3052A4-643D-4BEA-A7D3-F7E50202CD31}" srcOrd="3" destOrd="0" presId="urn:microsoft.com/office/officeart/2005/8/layout/vList2"/>
    <dgm:cxn modelId="{5036161A-C13F-417B-91B3-6D82C936EBE7}" type="presParOf" srcId="{EAC56FD5-7FFE-40A8-A78C-14597BD96B40}" destId="{F5B7D237-0D07-41A7-94AC-AECEE53B7D91}" srcOrd="4" destOrd="0" presId="urn:microsoft.com/office/officeart/2005/8/layout/vList2"/>
    <dgm:cxn modelId="{E09347C7-AD36-4CD3-86DF-8108FD46A317}" type="presParOf" srcId="{EAC56FD5-7FFE-40A8-A78C-14597BD96B40}" destId="{365D693B-E750-4A18-AE64-CD3D66DE249D}" srcOrd="5" destOrd="0" presId="urn:microsoft.com/office/officeart/2005/8/layout/vList2"/>
    <dgm:cxn modelId="{B2AD1D07-D8EC-4732-AEAE-6B038B8F49E4}" type="presParOf" srcId="{EAC56FD5-7FFE-40A8-A78C-14597BD96B40}" destId="{A437D4BA-ABE9-4BBC-B143-E752BBC83C90}" srcOrd="6" destOrd="0" presId="urn:microsoft.com/office/officeart/2005/8/layout/vList2"/>
    <dgm:cxn modelId="{F0AD6E03-1875-4642-95C2-F9AB0BD1C77E}" type="presParOf" srcId="{EAC56FD5-7FFE-40A8-A78C-14597BD96B40}" destId="{B78CA904-F95D-4D6A-A0A8-7FB21665C010}" srcOrd="7" destOrd="0" presId="urn:microsoft.com/office/officeart/2005/8/layout/vList2"/>
    <dgm:cxn modelId="{F66EF636-68FF-4FFD-8CE5-E190D79E97BA}" type="presParOf" srcId="{EAC56FD5-7FFE-40A8-A78C-14597BD96B40}" destId="{6BF3848A-1A74-4E3F-811D-1817BC900F67}" srcOrd="8" destOrd="0" presId="urn:microsoft.com/office/officeart/2005/8/layout/vList2"/>
    <dgm:cxn modelId="{295216D7-035C-4432-8FF9-64F4FBDF2185}" type="presParOf" srcId="{EAC56FD5-7FFE-40A8-A78C-14597BD96B40}" destId="{4F469245-5784-425E-B5E4-6F7625F5050F}" srcOrd="9" destOrd="0" presId="urn:microsoft.com/office/officeart/2005/8/layout/vList2"/>
    <dgm:cxn modelId="{B0C1B33B-DB4F-4782-B21F-3C258C19F019}" type="presParOf" srcId="{EAC56FD5-7FFE-40A8-A78C-14597BD96B40}" destId="{C4640E77-2C8E-4F21-8AC6-D942C88A188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2F4462-72FF-4B86-A282-7A6EE48627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7CCE58-6638-4886-96BC-BFC74BB80547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200" dirty="0" smtClean="0"/>
            <a:t>Islamic legislation in Uzbekistan is still in process, however, financial institutions offer their services, for instance:</a:t>
          </a:r>
          <a:br>
            <a:rPr lang="en-US" sz="2200" dirty="0" smtClean="0"/>
          </a:br>
          <a:r>
            <a:rPr lang="en-US" sz="2200" dirty="0" smtClean="0"/>
            <a:t>  -    Banks – Islamic window</a:t>
          </a:r>
          <a:br>
            <a:rPr lang="en-US" sz="2200" dirty="0" smtClean="0"/>
          </a:br>
          <a:r>
            <a:rPr lang="en-US" sz="2200" dirty="0" smtClean="0"/>
            <a:t>  -    Leasing companies – </a:t>
          </a:r>
          <a:r>
            <a:rPr lang="en-US" sz="2200" dirty="0" err="1" smtClean="0"/>
            <a:t>Murabaha</a:t>
          </a:r>
          <a:r>
            <a:rPr lang="en-US" sz="2200" dirty="0" smtClean="0"/>
            <a:t>, </a:t>
          </a:r>
          <a:r>
            <a:rPr lang="en-US" sz="2200" dirty="0" err="1" smtClean="0"/>
            <a:t>Ijarah</a:t>
          </a:r>
          <a:r>
            <a:rPr lang="en-US" sz="2200" dirty="0" smtClean="0"/>
            <a:t/>
          </a:r>
          <a:br>
            <a:rPr lang="en-US" sz="2200" dirty="0" smtClean="0"/>
          </a:br>
          <a:r>
            <a:rPr lang="en-US" sz="2200" dirty="0" smtClean="0"/>
            <a:t>  -    Retailer companies (e.g. </a:t>
          </a:r>
          <a:r>
            <a:rPr lang="en-US" sz="2200" dirty="0" err="1" smtClean="0"/>
            <a:t>Technomart</a:t>
          </a:r>
          <a:r>
            <a:rPr lang="en-US" sz="2200" dirty="0" smtClean="0"/>
            <a:t>, </a:t>
          </a:r>
          <a:r>
            <a:rPr lang="en-US" sz="2200" dirty="0" err="1" smtClean="0"/>
            <a:t>MediaPark</a:t>
          </a:r>
          <a:r>
            <a:rPr lang="en-US" sz="2200" dirty="0" smtClean="0"/>
            <a:t>) – Hire purchase</a:t>
          </a:r>
          <a:endParaRPr lang="ru-RU" sz="2200" dirty="0"/>
        </a:p>
      </dgm:t>
    </dgm:pt>
    <dgm:pt modelId="{D103E86D-2371-4EF9-B6FF-7018C1FD2609}" type="parTrans" cxnId="{C84E3744-EF37-47AB-98C6-2B997EE64510}">
      <dgm:prSet/>
      <dgm:spPr/>
      <dgm:t>
        <a:bodyPr/>
        <a:lstStyle/>
        <a:p>
          <a:endParaRPr lang="ru-RU" sz="2200"/>
        </a:p>
      </dgm:t>
    </dgm:pt>
    <dgm:pt modelId="{AF17B26D-1DE8-4B68-9B3E-33FB83893D60}" type="sibTrans" cxnId="{C84E3744-EF37-47AB-98C6-2B997EE64510}">
      <dgm:prSet/>
      <dgm:spPr/>
      <dgm:t>
        <a:bodyPr/>
        <a:lstStyle/>
        <a:p>
          <a:endParaRPr lang="ru-RU" sz="2200"/>
        </a:p>
      </dgm:t>
    </dgm:pt>
    <dgm:pt modelId="{45920F4C-5192-4BBB-9819-18084623DD06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200" dirty="0" smtClean="0"/>
            <a:t>With the entry of foreign players, the microfinance services market has began to grow rapidly.</a:t>
          </a:r>
          <a:endParaRPr lang="ru-RU" sz="2200" dirty="0"/>
        </a:p>
      </dgm:t>
    </dgm:pt>
    <dgm:pt modelId="{5958736D-2176-497E-BFA8-2B5D2EFDEC74}" type="parTrans" cxnId="{74B0D57C-F938-4161-9B2D-A396E32A267B}">
      <dgm:prSet/>
      <dgm:spPr/>
      <dgm:t>
        <a:bodyPr/>
        <a:lstStyle/>
        <a:p>
          <a:endParaRPr lang="ru-RU" sz="2200"/>
        </a:p>
      </dgm:t>
    </dgm:pt>
    <dgm:pt modelId="{38FDC607-215F-4421-9D30-F5C152238FC7}" type="sibTrans" cxnId="{74B0D57C-F938-4161-9B2D-A396E32A267B}">
      <dgm:prSet/>
      <dgm:spPr/>
      <dgm:t>
        <a:bodyPr/>
        <a:lstStyle/>
        <a:p>
          <a:endParaRPr lang="ru-RU" sz="2200"/>
        </a:p>
      </dgm:t>
    </dgm:pt>
    <dgm:pt modelId="{72B154D5-E5E0-42B9-B187-0C24BA8BB316}">
      <dgm:prSet custT="1"/>
      <dgm:spPr>
        <a:solidFill>
          <a:srgbClr val="0070C0"/>
        </a:solidFill>
      </dgm:spPr>
      <dgm:t>
        <a:bodyPr/>
        <a:lstStyle/>
        <a:p>
          <a:r>
            <a:rPr lang="en-US" sz="2200" dirty="0" smtClean="0"/>
            <a:t>There is great potential for </a:t>
          </a:r>
          <a:r>
            <a:rPr lang="en-US" sz="2200" smtClean="0"/>
            <a:t>a Retailer companies </a:t>
          </a:r>
          <a:r>
            <a:rPr lang="en-US" sz="2200" dirty="0" smtClean="0"/>
            <a:t>with a focus on Islamic finance.</a:t>
          </a:r>
          <a:endParaRPr lang="ru-RU" sz="2200" dirty="0"/>
        </a:p>
      </dgm:t>
    </dgm:pt>
    <dgm:pt modelId="{0493CE78-42EF-4DF3-AF4F-78EBA92E8AC6}" type="parTrans" cxnId="{22BCBA6D-65E2-4DCC-B7DD-AA225A29BAAF}">
      <dgm:prSet/>
      <dgm:spPr/>
      <dgm:t>
        <a:bodyPr/>
        <a:lstStyle/>
        <a:p>
          <a:endParaRPr lang="ru-RU" sz="2200"/>
        </a:p>
      </dgm:t>
    </dgm:pt>
    <dgm:pt modelId="{983DDB0F-04A9-45BB-8C01-9D5E69F76C2C}" type="sibTrans" cxnId="{22BCBA6D-65E2-4DCC-B7DD-AA225A29BAAF}">
      <dgm:prSet/>
      <dgm:spPr/>
      <dgm:t>
        <a:bodyPr/>
        <a:lstStyle/>
        <a:p>
          <a:endParaRPr lang="ru-RU" sz="2200"/>
        </a:p>
      </dgm:t>
    </dgm:pt>
    <dgm:pt modelId="{C36C0F28-3DED-4CEC-8D66-0F651517E3CD}" type="pres">
      <dgm:prSet presAssocID="{D72F4462-72FF-4B86-A282-7A6EE48627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0AFB4-DC16-471C-929A-6801E4478734}" type="pres">
      <dgm:prSet presAssocID="{0E7CCE58-6638-4886-96BC-BFC74BB80547}" presName="parentText" presStyleLbl="node1" presStyleIdx="0" presStyleCnt="3" custScaleY="144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2AFEE-F02E-4599-AF00-8248369EE940}" type="pres">
      <dgm:prSet presAssocID="{AF17B26D-1DE8-4B68-9B3E-33FB83893D60}" presName="spacer" presStyleCnt="0"/>
      <dgm:spPr/>
    </dgm:pt>
    <dgm:pt modelId="{81102C93-4189-4EC9-934D-DF2268074724}" type="pres">
      <dgm:prSet presAssocID="{45920F4C-5192-4BBB-9819-18084623DD0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E2E6E-6FA4-4CA3-A406-C38956EAFEF7}" type="pres">
      <dgm:prSet presAssocID="{38FDC607-215F-4421-9D30-F5C152238FC7}" presName="spacer" presStyleCnt="0"/>
      <dgm:spPr/>
    </dgm:pt>
    <dgm:pt modelId="{C68DE77D-DD4E-4489-84D9-AA2F60F8B28A}" type="pres">
      <dgm:prSet presAssocID="{72B154D5-E5E0-42B9-B187-0C24BA8BB3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4E3744-EF37-47AB-98C6-2B997EE64510}" srcId="{D72F4462-72FF-4B86-A282-7A6EE4862742}" destId="{0E7CCE58-6638-4886-96BC-BFC74BB80547}" srcOrd="0" destOrd="0" parTransId="{D103E86D-2371-4EF9-B6FF-7018C1FD2609}" sibTransId="{AF17B26D-1DE8-4B68-9B3E-33FB83893D60}"/>
    <dgm:cxn modelId="{6F6B65D1-6B04-4351-8BC9-20C25706A867}" type="presOf" srcId="{72B154D5-E5E0-42B9-B187-0C24BA8BB316}" destId="{C68DE77D-DD4E-4489-84D9-AA2F60F8B28A}" srcOrd="0" destOrd="0" presId="urn:microsoft.com/office/officeart/2005/8/layout/vList2"/>
    <dgm:cxn modelId="{8B9800CA-6EC5-4FD3-8FCA-BF48E5D2DF8A}" type="presOf" srcId="{45920F4C-5192-4BBB-9819-18084623DD06}" destId="{81102C93-4189-4EC9-934D-DF2268074724}" srcOrd="0" destOrd="0" presId="urn:microsoft.com/office/officeart/2005/8/layout/vList2"/>
    <dgm:cxn modelId="{74B0D57C-F938-4161-9B2D-A396E32A267B}" srcId="{D72F4462-72FF-4B86-A282-7A6EE4862742}" destId="{45920F4C-5192-4BBB-9819-18084623DD06}" srcOrd="1" destOrd="0" parTransId="{5958736D-2176-497E-BFA8-2B5D2EFDEC74}" sibTransId="{38FDC607-215F-4421-9D30-F5C152238FC7}"/>
    <dgm:cxn modelId="{22BCBA6D-65E2-4DCC-B7DD-AA225A29BAAF}" srcId="{D72F4462-72FF-4B86-A282-7A6EE4862742}" destId="{72B154D5-E5E0-42B9-B187-0C24BA8BB316}" srcOrd="2" destOrd="0" parTransId="{0493CE78-42EF-4DF3-AF4F-78EBA92E8AC6}" sibTransId="{983DDB0F-04A9-45BB-8C01-9D5E69F76C2C}"/>
    <dgm:cxn modelId="{FF0E6807-2406-4702-8725-F14ED76EB93C}" type="presOf" srcId="{0E7CCE58-6638-4886-96BC-BFC74BB80547}" destId="{1A90AFB4-DC16-471C-929A-6801E4478734}" srcOrd="0" destOrd="0" presId="urn:microsoft.com/office/officeart/2005/8/layout/vList2"/>
    <dgm:cxn modelId="{122727F4-ABEA-43AC-AB16-C03F201A194B}" type="presOf" srcId="{D72F4462-72FF-4B86-A282-7A6EE4862742}" destId="{C36C0F28-3DED-4CEC-8D66-0F651517E3CD}" srcOrd="0" destOrd="0" presId="urn:microsoft.com/office/officeart/2005/8/layout/vList2"/>
    <dgm:cxn modelId="{32F7B041-E4EA-4314-BE8E-B5C746F21F65}" type="presParOf" srcId="{C36C0F28-3DED-4CEC-8D66-0F651517E3CD}" destId="{1A90AFB4-DC16-471C-929A-6801E4478734}" srcOrd="0" destOrd="0" presId="urn:microsoft.com/office/officeart/2005/8/layout/vList2"/>
    <dgm:cxn modelId="{ED84C26B-24AE-4143-994E-2698B621A72F}" type="presParOf" srcId="{C36C0F28-3DED-4CEC-8D66-0F651517E3CD}" destId="{BCE2AFEE-F02E-4599-AF00-8248369EE940}" srcOrd="1" destOrd="0" presId="urn:microsoft.com/office/officeart/2005/8/layout/vList2"/>
    <dgm:cxn modelId="{B3AAD2EA-D66A-474E-B1B6-D545EF884EE8}" type="presParOf" srcId="{C36C0F28-3DED-4CEC-8D66-0F651517E3CD}" destId="{81102C93-4189-4EC9-934D-DF2268074724}" srcOrd="2" destOrd="0" presId="urn:microsoft.com/office/officeart/2005/8/layout/vList2"/>
    <dgm:cxn modelId="{9740F036-8403-46D8-B5E1-D948E5C355D8}" type="presParOf" srcId="{C36C0F28-3DED-4CEC-8D66-0F651517E3CD}" destId="{52CE2E6E-6FA4-4CA3-A406-C38956EAFEF7}" srcOrd="3" destOrd="0" presId="urn:microsoft.com/office/officeart/2005/8/layout/vList2"/>
    <dgm:cxn modelId="{F2E5F9E1-43C5-4636-BEB5-760E1E26686B}" type="presParOf" srcId="{C36C0F28-3DED-4CEC-8D66-0F651517E3CD}" destId="{C68DE77D-DD4E-4489-84D9-AA2F60F8B2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82275-6D94-4BCE-B576-6313FFA507FB}">
      <dsp:nvSpPr>
        <dsp:cNvPr id="0" name=""/>
        <dsp:cNvSpPr/>
      </dsp:nvSpPr>
      <dsp:spPr>
        <a:xfrm>
          <a:off x="0" y="18556"/>
          <a:ext cx="6826131" cy="10296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Leasing market of Uzbekistan</a:t>
          </a:r>
          <a:endParaRPr lang="ru-RU" sz="3500" kern="1200" dirty="0"/>
        </a:p>
      </dsp:txBody>
      <dsp:txXfrm>
        <a:off x="50261" y="68817"/>
        <a:ext cx="6725609" cy="929078"/>
      </dsp:txXfrm>
    </dsp:sp>
    <dsp:sp modelId="{F5B7D237-0D07-41A7-94AC-AECEE53B7D91}">
      <dsp:nvSpPr>
        <dsp:cNvPr id="0" name=""/>
        <dsp:cNvSpPr/>
      </dsp:nvSpPr>
      <dsp:spPr>
        <a:xfrm>
          <a:off x="0" y="1206556"/>
          <a:ext cx="6826131" cy="10296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Traditional leasing vs. Islamic </a:t>
          </a:r>
          <a:r>
            <a:rPr lang="en-US" sz="3500" kern="1200" dirty="0" err="1" smtClean="0"/>
            <a:t>Ijarah</a:t>
          </a:r>
          <a:endParaRPr lang="ru-RU" sz="3500" kern="1200" dirty="0"/>
        </a:p>
      </dsp:txBody>
      <dsp:txXfrm>
        <a:off x="50261" y="1256817"/>
        <a:ext cx="6725609" cy="929078"/>
      </dsp:txXfrm>
    </dsp:sp>
    <dsp:sp modelId="{6BF3848A-1A74-4E3F-811D-1817BC900F67}">
      <dsp:nvSpPr>
        <dsp:cNvPr id="0" name=""/>
        <dsp:cNvSpPr/>
      </dsp:nvSpPr>
      <dsp:spPr>
        <a:xfrm>
          <a:off x="0" y="2394556"/>
          <a:ext cx="6826131" cy="10296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Uzbek Leasing International A.O.</a:t>
          </a:r>
          <a:endParaRPr lang="en-US" sz="3500" kern="1200" dirty="0"/>
        </a:p>
      </dsp:txBody>
      <dsp:txXfrm>
        <a:off x="50261" y="2444817"/>
        <a:ext cx="6725609" cy="929078"/>
      </dsp:txXfrm>
    </dsp:sp>
    <dsp:sp modelId="{28420FD2-5CAE-4123-BF1E-4E65340754C4}">
      <dsp:nvSpPr>
        <dsp:cNvPr id="0" name=""/>
        <dsp:cNvSpPr/>
      </dsp:nvSpPr>
      <dsp:spPr>
        <a:xfrm>
          <a:off x="0" y="3582556"/>
          <a:ext cx="6826131" cy="10296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Opportunities in Uzbekistan</a:t>
          </a:r>
          <a:endParaRPr lang="ru-RU" sz="3500" kern="1200" dirty="0"/>
        </a:p>
      </dsp:txBody>
      <dsp:txXfrm>
        <a:off x="50261" y="3632817"/>
        <a:ext cx="6725609" cy="92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82275-6D94-4BCE-B576-6313FFA507FB}">
      <dsp:nvSpPr>
        <dsp:cNvPr id="0" name=""/>
        <dsp:cNvSpPr/>
      </dsp:nvSpPr>
      <dsp:spPr>
        <a:xfrm>
          <a:off x="0" y="18556"/>
          <a:ext cx="962887" cy="10296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1</a:t>
          </a:r>
          <a:endParaRPr lang="ru-RU" sz="3500" kern="1200" dirty="0"/>
        </a:p>
      </dsp:txBody>
      <dsp:txXfrm>
        <a:off x="47004" y="65560"/>
        <a:ext cx="868879" cy="935592"/>
      </dsp:txXfrm>
    </dsp:sp>
    <dsp:sp modelId="{F5B7D237-0D07-41A7-94AC-AECEE53B7D91}">
      <dsp:nvSpPr>
        <dsp:cNvPr id="0" name=""/>
        <dsp:cNvSpPr/>
      </dsp:nvSpPr>
      <dsp:spPr>
        <a:xfrm>
          <a:off x="0" y="1206556"/>
          <a:ext cx="962887" cy="10296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2</a:t>
          </a:r>
          <a:endParaRPr lang="ru-RU" sz="3500" kern="1200" dirty="0"/>
        </a:p>
      </dsp:txBody>
      <dsp:txXfrm>
        <a:off x="47004" y="1253560"/>
        <a:ext cx="868879" cy="935592"/>
      </dsp:txXfrm>
    </dsp:sp>
    <dsp:sp modelId="{6BF3848A-1A74-4E3F-811D-1817BC900F67}">
      <dsp:nvSpPr>
        <dsp:cNvPr id="0" name=""/>
        <dsp:cNvSpPr/>
      </dsp:nvSpPr>
      <dsp:spPr>
        <a:xfrm>
          <a:off x="0" y="2394556"/>
          <a:ext cx="962887" cy="10296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3</a:t>
          </a:r>
          <a:endParaRPr lang="en-US" sz="3500" kern="1200" dirty="0"/>
        </a:p>
      </dsp:txBody>
      <dsp:txXfrm>
        <a:off x="47004" y="2441560"/>
        <a:ext cx="868879" cy="935592"/>
      </dsp:txXfrm>
    </dsp:sp>
    <dsp:sp modelId="{28420FD2-5CAE-4123-BF1E-4E65340754C4}">
      <dsp:nvSpPr>
        <dsp:cNvPr id="0" name=""/>
        <dsp:cNvSpPr/>
      </dsp:nvSpPr>
      <dsp:spPr>
        <a:xfrm>
          <a:off x="0" y="3582556"/>
          <a:ext cx="962887" cy="10296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4</a:t>
          </a:r>
          <a:endParaRPr lang="ru-RU" sz="3500" kern="1200" dirty="0"/>
        </a:p>
      </dsp:txBody>
      <dsp:txXfrm>
        <a:off x="47004" y="3629560"/>
        <a:ext cx="868879" cy="935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0AFB4-DC16-471C-929A-6801E4478734}">
      <dsp:nvSpPr>
        <dsp:cNvPr id="0" name=""/>
        <dsp:cNvSpPr/>
      </dsp:nvSpPr>
      <dsp:spPr>
        <a:xfrm>
          <a:off x="0" y="3398"/>
          <a:ext cx="8622872" cy="90839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The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mission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of</a:t>
          </a:r>
          <a:r>
            <a:rPr lang="ru-RU" sz="1800" kern="1200" dirty="0" smtClean="0"/>
            <a:t> </a:t>
          </a:r>
          <a:r>
            <a:rPr lang="en-US" sz="1800" kern="1200" dirty="0" smtClean="0"/>
            <a:t>Leasing Association of Uzbekistan </a:t>
          </a:r>
          <a:r>
            <a:rPr lang="ru-RU" sz="1800" kern="1200" dirty="0" err="1" smtClean="0"/>
            <a:t>is</a:t>
          </a:r>
          <a:r>
            <a:rPr lang="ru-RU" sz="1800" kern="1200" dirty="0" smtClean="0"/>
            <a:t> :</a:t>
          </a:r>
        </a:p>
      </dsp:txBody>
      <dsp:txXfrm>
        <a:off x="44344" y="47742"/>
        <a:ext cx="8534184" cy="819711"/>
      </dsp:txXfrm>
    </dsp:sp>
    <dsp:sp modelId="{A1ACEEEE-D810-49D3-9FBF-69DBF1EE7151}">
      <dsp:nvSpPr>
        <dsp:cNvPr id="0" name=""/>
        <dsp:cNvSpPr/>
      </dsp:nvSpPr>
      <dsp:spPr>
        <a:xfrm>
          <a:off x="847455" y="1008991"/>
          <a:ext cx="7770759" cy="7113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to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create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the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conditions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for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the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development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of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leasing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services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in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the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Republic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of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Uzbekistan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to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ensure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the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effective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implementation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of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economic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reforms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in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the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Republic</a:t>
          </a:r>
          <a:endParaRPr lang="ru-RU" sz="1800" kern="1200" dirty="0"/>
        </a:p>
      </dsp:txBody>
      <dsp:txXfrm>
        <a:off x="882181" y="1043717"/>
        <a:ext cx="7701307" cy="641908"/>
      </dsp:txXfrm>
    </dsp:sp>
    <dsp:sp modelId="{E2B2213D-D1F5-44EF-B1AA-3616F4CF2779}">
      <dsp:nvSpPr>
        <dsp:cNvPr id="0" name=""/>
        <dsp:cNvSpPr/>
      </dsp:nvSpPr>
      <dsp:spPr>
        <a:xfrm>
          <a:off x="852112" y="1765748"/>
          <a:ext cx="7770759" cy="7113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represent of the legitimate interest of member of the Association</a:t>
          </a:r>
          <a:endParaRPr lang="ru-RU" sz="1800" kern="1200" dirty="0"/>
        </a:p>
      </dsp:txBody>
      <dsp:txXfrm>
        <a:off x="886838" y="1800474"/>
        <a:ext cx="7701307" cy="641908"/>
      </dsp:txXfrm>
    </dsp:sp>
    <dsp:sp modelId="{C15A552B-9D7C-4FFB-8705-E364D9D03E51}">
      <dsp:nvSpPr>
        <dsp:cNvPr id="0" name=""/>
        <dsp:cNvSpPr/>
      </dsp:nvSpPr>
      <dsp:spPr>
        <a:xfrm>
          <a:off x="880395" y="2558118"/>
          <a:ext cx="7742476" cy="7113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conduct training and seminars</a:t>
          </a:r>
          <a:endParaRPr lang="ru-RU" sz="1800" kern="1200" dirty="0"/>
        </a:p>
      </dsp:txBody>
      <dsp:txXfrm>
        <a:off x="915121" y="2592844"/>
        <a:ext cx="7673024" cy="641908"/>
      </dsp:txXfrm>
    </dsp:sp>
    <dsp:sp modelId="{80895F33-1A15-4ABC-B097-163855BD0970}">
      <dsp:nvSpPr>
        <dsp:cNvPr id="0" name=""/>
        <dsp:cNvSpPr/>
      </dsp:nvSpPr>
      <dsp:spPr>
        <a:xfrm>
          <a:off x="852112" y="3374385"/>
          <a:ext cx="7770759" cy="7113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collect and analyze information about the activities of the Association, as well as the activities of Members of the Association;</a:t>
          </a:r>
          <a:endParaRPr lang="ru-RU" sz="1800" kern="1200" dirty="0" smtClean="0"/>
        </a:p>
      </dsp:txBody>
      <dsp:txXfrm>
        <a:off x="886838" y="3409111"/>
        <a:ext cx="7701307" cy="641908"/>
      </dsp:txXfrm>
    </dsp:sp>
    <dsp:sp modelId="{F0F64A0B-02F2-4D32-8532-BD97E7A99AB1}">
      <dsp:nvSpPr>
        <dsp:cNvPr id="0" name=""/>
        <dsp:cNvSpPr/>
      </dsp:nvSpPr>
      <dsp:spPr>
        <a:xfrm>
          <a:off x="0" y="4303418"/>
          <a:ext cx="8622872" cy="7113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Leasing Association has 32 members (30 leasing companies and 2 banks)</a:t>
          </a:r>
          <a:endParaRPr lang="ru-RU" sz="1800" kern="1200" dirty="0" smtClean="0"/>
        </a:p>
      </dsp:txBody>
      <dsp:txXfrm>
        <a:off x="34726" y="4338144"/>
        <a:ext cx="8553420" cy="641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37AF3-5C77-4A62-9602-DD7660732B81}">
      <dsp:nvSpPr>
        <dsp:cNvPr id="0" name=""/>
        <dsp:cNvSpPr/>
      </dsp:nvSpPr>
      <dsp:spPr>
        <a:xfrm>
          <a:off x="0" y="50610"/>
          <a:ext cx="7794853" cy="76752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Date of establishment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– 1995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67" y="88077"/>
        <a:ext cx="7719919" cy="692586"/>
      </dsp:txXfrm>
    </dsp:sp>
    <dsp:sp modelId="{4F082275-6D94-4BCE-B576-6313FFA507FB}">
      <dsp:nvSpPr>
        <dsp:cNvPr id="0" name=""/>
        <dsp:cNvSpPr/>
      </dsp:nvSpPr>
      <dsp:spPr>
        <a:xfrm>
          <a:off x="0" y="936210"/>
          <a:ext cx="7794853" cy="76752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Lease transactions – </a:t>
          </a: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over 2000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67" y="973677"/>
        <a:ext cx="7719919" cy="692586"/>
      </dsp:txXfrm>
    </dsp:sp>
    <dsp:sp modelId="{F5B7D237-0D07-41A7-94AC-AECEE53B7D91}">
      <dsp:nvSpPr>
        <dsp:cNvPr id="0" name=""/>
        <dsp:cNvSpPr/>
      </dsp:nvSpPr>
      <dsp:spPr>
        <a:xfrm>
          <a:off x="0" y="1821810"/>
          <a:ext cx="7794853" cy="76752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Total value of leasing deals – </a:t>
          </a: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over USD 250 </a:t>
          </a:r>
          <a:r>
            <a:rPr lang="en-US" sz="1800" b="0" kern="1200" dirty="0" err="1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67" y="1859277"/>
        <a:ext cx="7719919" cy="692586"/>
      </dsp:txXfrm>
    </dsp:sp>
    <dsp:sp modelId="{A437D4BA-ABE9-4BBC-B143-E752BBC83C90}">
      <dsp:nvSpPr>
        <dsp:cNvPr id="0" name=""/>
        <dsp:cNvSpPr/>
      </dsp:nvSpPr>
      <dsp:spPr>
        <a:xfrm>
          <a:off x="0" y="2707410"/>
          <a:ext cx="7794853" cy="76752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New job places created – </a:t>
          </a: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more than 10000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67" y="2744877"/>
        <a:ext cx="7719919" cy="692586"/>
      </dsp:txXfrm>
    </dsp:sp>
    <dsp:sp modelId="{6BF3848A-1A74-4E3F-811D-1817BC900F67}">
      <dsp:nvSpPr>
        <dsp:cNvPr id="0" name=""/>
        <dsp:cNvSpPr/>
      </dsp:nvSpPr>
      <dsp:spPr>
        <a:xfrm>
          <a:off x="0" y="3582282"/>
          <a:ext cx="7794853" cy="76752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Acceptable objects of lease – </a:t>
          </a: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various types of production equipment, construction equipment, trucks, real estate, etc.</a:t>
          </a:r>
        </a:p>
      </dsp:txBody>
      <dsp:txXfrm>
        <a:off x="37467" y="3619749"/>
        <a:ext cx="7719919" cy="692586"/>
      </dsp:txXfrm>
    </dsp:sp>
    <dsp:sp modelId="{C4640E77-2C8E-4F21-8AC6-D942C88A1883}">
      <dsp:nvSpPr>
        <dsp:cNvPr id="0" name=""/>
        <dsp:cNvSpPr/>
      </dsp:nvSpPr>
      <dsp:spPr>
        <a:xfrm>
          <a:off x="0" y="4478610"/>
          <a:ext cx="7794853" cy="76752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Main customers – </a:t>
          </a: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private SME’s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67" y="4516077"/>
        <a:ext cx="7719919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0AFB4-DC16-471C-929A-6801E4478734}">
      <dsp:nvSpPr>
        <dsp:cNvPr id="0" name=""/>
        <dsp:cNvSpPr/>
      </dsp:nvSpPr>
      <dsp:spPr>
        <a:xfrm>
          <a:off x="0" y="2316"/>
          <a:ext cx="9409045" cy="227957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Islamic legislation in Uzbekistan is still in process, however, financial institutions offer their services, for instance:</a:t>
          </a:r>
          <a:br>
            <a:rPr lang="en-US" sz="2200" kern="1200" dirty="0" smtClean="0"/>
          </a:br>
          <a:r>
            <a:rPr lang="en-US" sz="2200" kern="1200" dirty="0" smtClean="0"/>
            <a:t>  -    Banks – Islamic window</a:t>
          </a:r>
          <a:br>
            <a:rPr lang="en-US" sz="2200" kern="1200" dirty="0" smtClean="0"/>
          </a:br>
          <a:r>
            <a:rPr lang="en-US" sz="2200" kern="1200" dirty="0" smtClean="0"/>
            <a:t>  -    Leasing companies – </a:t>
          </a:r>
          <a:r>
            <a:rPr lang="en-US" sz="2200" kern="1200" dirty="0" err="1" smtClean="0"/>
            <a:t>Murabaha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Ijarah</a:t>
          </a:r>
          <a:r>
            <a:rPr lang="en-US" sz="2200" kern="1200" dirty="0" smtClean="0"/>
            <a:t/>
          </a:r>
          <a:br>
            <a:rPr lang="en-US" sz="2200" kern="1200" dirty="0" smtClean="0"/>
          </a:br>
          <a:r>
            <a:rPr lang="en-US" sz="2200" kern="1200" dirty="0" smtClean="0"/>
            <a:t>  -    Retailer companies (e.g. </a:t>
          </a:r>
          <a:r>
            <a:rPr lang="en-US" sz="2200" kern="1200" dirty="0" err="1" smtClean="0"/>
            <a:t>Technomart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MediaPark</a:t>
          </a:r>
          <a:r>
            <a:rPr lang="en-US" sz="2200" kern="1200" dirty="0" smtClean="0"/>
            <a:t>) – Hire purchase</a:t>
          </a:r>
          <a:endParaRPr lang="ru-RU" sz="2200" kern="1200" dirty="0"/>
        </a:p>
      </dsp:txBody>
      <dsp:txXfrm>
        <a:off x="111279" y="113595"/>
        <a:ext cx="9186487" cy="2057013"/>
      </dsp:txXfrm>
    </dsp:sp>
    <dsp:sp modelId="{81102C93-4189-4EC9-934D-DF2268074724}">
      <dsp:nvSpPr>
        <dsp:cNvPr id="0" name=""/>
        <dsp:cNvSpPr/>
      </dsp:nvSpPr>
      <dsp:spPr>
        <a:xfrm>
          <a:off x="0" y="2293714"/>
          <a:ext cx="9409045" cy="157588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With the entry of foreign players, the microfinance services market has began to grow rapidly.</a:t>
          </a:r>
          <a:endParaRPr lang="ru-RU" sz="2200" kern="1200" dirty="0"/>
        </a:p>
      </dsp:txBody>
      <dsp:txXfrm>
        <a:off x="76929" y="2370643"/>
        <a:ext cx="9255187" cy="1422031"/>
      </dsp:txXfrm>
    </dsp:sp>
    <dsp:sp modelId="{C68DE77D-DD4E-4489-84D9-AA2F60F8B28A}">
      <dsp:nvSpPr>
        <dsp:cNvPr id="0" name=""/>
        <dsp:cNvSpPr/>
      </dsp:nvSpPr>
      <dsp:spPr>
        <a:xfrm>
          <a:off x="0" y="3881430"/>
          <a:ext cx="9409045" cy="157588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There is great potential for </a:t>
          </a:r>
          <a:r>
            <a:rPr lang="en-US" sz="2200" kern="1200" smtClean="0"/>
            <a:t>a Retailer companies </a:t>
          </a:r>
          <a:r>
            <a:rPr lang="en-US" sz="2200" kern="1200" dirty="0" smtClean="0"/>
            <a:t>with a focus on Islamic finance.</a:t>
          </a:r>
          <a:endParaRPr lang="ru-RU" sz="2200" kern="1200" dirty="0"/>
        </a:p>
      </dsp:txBody>
      <dsp:txXfrm>
        <a:off x="76929" y="3958359"/>
        <a:ext cx="9255187" cy="1422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755"/>
          </a:xfrm>
          <a:prstGeom prst="rect">
            <a:avLst/>
          </a:prstGeom>
        </p:spPr>
        <p:txBody>
          <a:bodyPr vert="horz" lIns="96603" tIns="48302" rIns="96603" bIns="4830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2755"/>
          </a:xfrm>
          <a:prstGeom prst="rect">
            <a:avLst/>
          </a:prstGeom>
        </p:spPr>
        <p:txBody>
          <a:bodyPr vert="horz" lIns="96603" tIns="48302" rIns="96603" bIns="48302" rtlCol="0"/>
          <a:lstStyle>
            <a:lvl1pPr algn="r">
              <a:defRPr sz="1300"/>
            </a:lvl1pPr>
          </a:lstStyle>
          <a:p>
            <a:fld id="{3B690AF3-9FAB-472F-8351-D040A441661D}" type="datetimeFigureOut">
              <a:rPr lang="ru-RU" smtClean="0"/>
              <a:t>вт 09.11.21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3" tIns="48302" rIns="96603" bIns="4830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6603" tIns="48302" rIns="96603" bIns="4830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2754"/>
          </a:xfrm>
          <a:prstGeom prst="rect">
            <a:avLst/>
          </a:prstGeom>
        </p:spPr>
        <p:txBody>
          <a:bodyPr vert="horz" lIns="96603" tIns="48302" rIns="96603" bIns="4830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2754"/>
          </a:xfrm>
          <a:prstGeom prst="rect">
            <a:avLst/>
          </a:prstGeom>
        </p:spPr>
        <p:txBody>
          <a:bodyPr vert="horz" lIns="96603" tIns="48302" rIns="96603" bIns="48302" rtlCol="0" anchor="b"/>
          <a:lstStyle>
            <a:lvl1pPr algn="r">
              <a:defRPr sz="1300"/>
            </a:lvl1pPr>
          </a:lstStyle>
          <a:p>
            <a:fld id="{F395439E-166C-41A8-B525-73AFF05C4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8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7D-ACBE-4459-BF6E-069526FBE5BD}" type="datetimeFigureOut">
              <a:rPr lang="ru-RU" smtClean="0"/>
              <a:t>вт 09.11.21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C7D-806B-4406-BDA9-D8981C6C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8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7D-ACBE-4459-BF6E-069526FBE5BD}" type="datetimeFigureOut">
              <a:rPr lang="ru-RU" smtClean="0"/>
              <a:t>вт 09.11.21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C7D-806B-4406-BDA9-D8981C6C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04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7D-ACBE-4459-BF6E-069526FBE5BD}" type="datetimeFigureOut">
              <a:rPr lang="ru-RU" smtClean="0"/>
              <a:t>вт 09.11.21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C7D-806B-4406-BDA9-D8981C6C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9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7D-ACBE-4459-BF6E-069526FBE5BD}" type="datetimeFigureOut">
              <a:rPr lang="ru-RU" smtClean="0"/>
              <a:t>вт 09.11.21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C7D-806B-4406-BDA9-D8981C6C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3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7D-ACBE-4459-BF6E-069526FBE5BD}" type="datetimeFigureOut">
              <a:rPr lang="ru-RU" smtClean="0"/>
              <a:t>вт 09.11.21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C7D-806B-4406-BDA9-D8981C6C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4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7D-ACBE-4459-BF6E-069526FBE5BD}" type="datetimeFigureOut">
              <a:rPr lang="ru-RU" smtClean="0"/>
              <a:t>вт 09.11.21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C7D-806B-4406-BDA9-D8981C6C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1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7D-ACBE-4459-BF6E-069526FBE5BD}" type="datetimeFigureOut">
              <a:rPr lang="ru-RU" smtClean="0"/>
              <a:t>вт 09.11.21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C7D-806B-4406-BDA9-D8981C6C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6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7D-ACBE-4459-BF6E-069526FBE5BD}" type="datetimeFigureOut">
              <a:rPr lang="ru-RU" smtClean="0"/>
              <a:t>вт 09.11.21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C7D-806B-4406-BDA9-D8981C6C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6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7D-ACBE-4459-BF6E-069526FBE5BD}" type="datetimeFigureOut">
              <a:rPr lang="ru-RU" smtClean="0"/>
              <a:t>вт 09.11.21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C7D-806B-4406-BDA9-D8981C6C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2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7D-ACBE-4459-BF6E-069526FBE5BD}" type="datetimeFigureOut">
              <a:rPr lang="ru-RU" smtClean="0"/>
              <a:t>вт 09.11.21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C7D-806B-4406-BDA9-D8981C6C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3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37D-ACBE-4459-BF6E-069526FBE5BD}" type="datetimeFigureOut">
              <a:rPr lang="ru-RU" smtClean="0"/>
              <a:t>вт 09.11.21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C7D-806B-4406-BDA9-D8981C6C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B337D-ACBE-4459-BF6E-069526FBE5BD}" type="datetimeFigureOut">
              <a:rPr lang="ru-RU" smtClean="0"/>
              <a:t>вт 09.11.21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CCC7D-806B-4406-BDA9-D8981C6C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6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3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3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изнес центр Симург: 15 у.е. - Аренда Ташкент на Olx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9399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3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>
              <a:schemeClr val="accent1"/>
            </a:glow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423219" y="2572872"/>
            <a:ext cx="9335729" cy="1774683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100" dirty="0" smtClean="0">
                <a:solidFill>
                  <a:schemeClr val="bg1"/>
                </a:solidFill>
              </a:rPr>
              <a:t>Islamic Finance: opportunities for leasing development in Uzbekistan</a:t>
            </a:r>
            <a:endParaRPr lang="ru-RU" sz="5100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2117" y="5547309"/>
            <a:ext cx="11257935" cy="965462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sz="3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Mr. </a:t>
            </a:r>
            <a:r>
              <a:rPr lang="en-US" sz="3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Botur</a:t>
            </a:r>
            <a:r>
              <a:rPr lang="en-US" sz="3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Yusupov</a:t>
            </a:r>
            <a:r>
              <a:rPr lang="en-US" sz="3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altLang="ko-KR" sz="3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JV JSC “Uzbek Leasing International A.O.” and Leasing Association of </a:t>
            </a:r>
            <a:r>
              <a:rPr lang="en-US" altLang="ko-KR" sz="3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Uzbekistan</a:t>
            </a:r>
            <a:endParaRPr lang="en-US" altLang="ko-KR" sz="3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624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615172"/>
              </p:ext>
            </p:extLst>
          </p:nvPr>
        </p:nvGraphicFramePr>
        <p:xfrm>
          <a:off x="1355965" y="1379112"/>
          <a:ext cx="10265229" cy="4971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8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43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Traditional Leasing</a:t>
                      </a:r>
                      <a:r>
                        <a:rPr lang="en-US" sz="2000" baseline="0" dirty="0" smtClean="0"/>
                        <a:t> in Uzbekistan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Islamic </a:t>
                      </a:r>
                      <a:r>
                        <a:rPr lang="en-US" sz="2000" dirty="0" err="1" smtClean="0"/>
                        <a:t>Ijarah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Ownership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The transferred asset does not belong to the bank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The leased object belongs to the bank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53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Ownership risks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The bank does not take responsibility for the loss of an asset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The bank is responsible for the loss of the object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53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Payment start date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Payments may be collected prior to delivery of the item.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It is forbidden to collect rent before the transfer of the object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53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Cancellation of a contract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The bank has the right to unilaterally terminate the agreement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Unilateral modification or cancellation is prohibited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487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Penalty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In case of late payment, fines are born and these payments are considered the bank's income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Fines may be levied for late payment and only for warning purposes. These payments are sent to charity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Capital construction costs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Borne by the tenant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Borne by the owner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51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Property sale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The lease and the purchase agreement are merged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It is forbidden to combine two contracts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189344" y="128422"/>
            <a:ext cx="10598469" cy="77299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Difference between Traditional leasing and Islamic </a:t>
            </a:r>
            <a:r>
              <a:rPr lang="en-US" sz="3600" b="1" dirty="0" err="1" smtClean="0"/>
              <a:t>Ijarah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33450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зможно, это изображение (текст «UzbekLeasing InternationalA 一 DAF Since meжAyHapoAHaR ли3иHroBaR KomnaHиR 1995 www.uzbekleasing.com/ru»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633"/>
            <a:ext cx="12192000" cy="439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1490" y="3107197"/>
            <a:ext cx="214468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274797"/>
                </a:solidFill>
              </a:rPr>
              <a:t>International Leasing Company</a:t>
            </a:r>
            <a:endParaRPr lang="ru-RU" sz="2100" b="1" dirty="0">
              <a:solidFill>
                <a:srgbClr val="2747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3096" y="5087390"/>
            <a:ext cx="241069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www.uzbekleasing.uz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30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100510" y="197870"/>
            <a:ext cx="11091489" cy="772995"/>
          </a:xfrm>
        </p:spPr>
        <p:txBody>
          <a:bodyPr>
            <a:noAutofit/>
          </a:bodyPr>
          <a:lstStyle/>
          <a:p>
            <a:r>
              <a:rPr lang="en-US" sz="5200" b="1" dirty="0" smtClean="0"/>
              <a:t>Shareholders</a:t>
            </a:r>
            <a:endParaRPr lang="ru-RU" sz="5200" b="1" dirty="0"/>
          </a:p>
        </p:txBody>
      </p:sp>
      <p:pic>
        <p:nvPicPr>
          <p:cNvPr id="12" name="Picture 3" descr="C:\Documents and Settings\User\Рабочий стол\Grigoriy\Prezi\Presentation EBRD Risk Mngmnt\Original &amp; Pics\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15"/>
          <a:stretch/>
        </p:blipFill>
        <p:spPr bwMode="auto">
          <a:xfrm>
            <a:off x="55897" y="124194"/>
            <a:ext cx="869109" cy="4870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-16626" y="611198"/>
            <a:ext cx="110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Since 1995</a:t>
            </a:r>
            <a:endParaRPr lang="ru-RU" sz="1600" i="1" dirty="0"/>
          </a:p>
        </p:txBody>
      </p:sp>
      <p:sp>
        <p:nvSpPr>
          <p:cNvPr id="8" name="Rectangle 2"/>
          <p:cNvSpPr>
            <a:spLocks noGrp="1" noChangeArrowheads="1"/>
          </p:cNvSpPr>
          <p:nvPr/>
        </p:nvSpPr>
        <p:spPr bwMode="auto">
          <a:xfrm>
            <a:off x="6035468" y="0"/>
            <a:ext cx="4745395" cy="22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600" dirty="0"/>
              <a:t>		</a:t>
            </a:r>
          </a:p>
          <a:p>
            <a:pPr eaLnBrk="0" hangingPunct="0"/>
            <a:endParaRPr lang="ru-RU" sz="2600" dirty="0"/>
          </a:p>
          <a:p>
            <a:pPr eaLnBrk="0" hangingPunct="0"/>
            <a:endParaRPr lang="en-US" sz="2600" dirty="0"/>
          </a:p>
          <a:p>
            <a:pPr eaLnBrk="0" hangingPunct="0"/>
            <a:r>
              <a:rPr lang="en-US" sz="2600" dirty="0"/>
              <a:t>	</a:t>
            </a:r>
            <a:endParaRPr lang="ru-RU" sz="2600" dirty="0"/>
          </a:p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600" b="1" dirty="0">
                <a:cs typeface="Times New Roman" pitchFamily="18" charset="0"/>
              </a:rPr>
              <a:t>    NBU	</a:t>
            </a:r>
            <a:endParaRPr lang="ru-RU" sz="2600" b="1" dirty="0"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600" b="1" dirty="0"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600" b="1" dirty="0">
                <a:cs typeface="Times New Roman" pitchFamily="18" charset="0"/>
              </a:rPr>
              <a:t> Maybank</a:t>
            </a:r>
            <a:endParaRPr lang="ru-RU" sz="2600" b="1" dirty="0"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600" dirty="0">
                <a:cs typeface="Times New Roman" pitchFamily="18" charset="0"/>
              </a:rPr>
              <a:t>(Malaysia)</a:t>
            </a:r>
            <a:endParaRPr lang="ru-RU" sz="2600" dirty="0">
              <a:cs typeface="Times New Roman" pitchFamily="18" charset="0"/>
            </a:endParaRPr>
          </a:p>
          <a:p>
            <a:pPr eaLnBrk="0" hangingPunct="0"/>
            <a:r>
              <a:rPr lang="en-US" sz="2600" dirty="0"/>
              <a:t>			</a:t>
            </a:r>
            <a:endParaRPr lang="ru-RU" sz="2600" dirty="0"/>
          </a:p>
          <a:p>
            <a:pPr eaLnBrk="0" hangingPunct="0"/>
            <a:endParaRPr lang="ru-RU" sz="2600" dirty="0"/>
          </a:p>
          <a:p>
            <a:pPr eaLnBrk="0" hangingPunct="0"/>
            <a:endParaRPr lang="ru-RU" sz="2600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447163" y="3833920"/>
            <a:ext cx="2967164" cy="1452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600" b="1" dirty="0">
                <a:cs typeface="Times New Roman" pitchFamily="18" charset="0"/>
              </a:rPr>
              <a:t>Uzbek-Oman </a:t>
            </a:r>
          </a:p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600" b="1" dirty="0">
                <a:cs typeface="Times New Roman" pitchFamily="18" charset="0"/>
              </a:rPr>
              <a:t>Investment </a:t>
            </a:r>
          </a:p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600" b="1" dirty="0">
                <a:cs typeface="Times New Roman" pitchFamily="18" charset="0"/>
              </a:rPr>
              <a:t>Company</a:t>
            </a:r>
            <a:endParaRPr lang="ru-RU" sz="2600" b="1" dirty="0">
              <a:cs typeface="Times New Roman" pitchFamily="18" charset="0"/>
            </a:endParaRPr>
          </a:p>
        </p:txBody>
      </p:sp>
      <p:graphicFrame>
        <p:nvGraphicFramePr>
          <p:cNvPr id="11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610324"/>
              </p:ext>
            </p:extLst>
          </p:nvPr>
        </p:nvGraphicFramePr>
        <p:xfrm>
          <a:off x="8648754" y="1103796"/>
          <a:ext cx="1727200" cy="4182828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9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04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41,56%</a:t>
                      </a:r>
                      <a:endParaRPr kumimoji="0" 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9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19,70%</a:t>
                      </a:r>
                      <a:endParaRPr kumimoji="0" 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0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38,74%</a:t>
                      </a:r>
                      <a:endParaRPr kumimoji="0" 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186101" y="6084419"/>
            <a:ext cx="6255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Note: EBRD and IFC were shareholders from 1995 to 2012.</a:t>
            </a:r>
          </a:p>
          <a:p>
            <a:r>
              <a:rPr lang="en-US" sz="2000" dirty="0">
                <a:cs typeface="Times New Roman" pitchFamily="18" charset="0"/>
              </a:rPr>
              <a:t>          In 2012 </a:t>
            </a:r>
            <a:r>
              <a:rPr lang="en-US" sz="2000" dirty="0" err="1">
                <a:cs typeface="Times New Roman" pitchFamily="18" charset="0"/>
              </a:rPr>
              <a:t>UzOman</a:t>
            </a:r>
            <a:r>
              <a:rPr lang="en-US" sz="2000" dirty="0">
                <a:cs typeface="Times New Roman" pitchFamily="18" charset="0"/>
              </a:rPr>
              <a:t> purchased shares of EBRD and IFC </a:t>
            </a:r>
          </a:p>
        </p:txBody>
      </p:sp>
      <p:pic>
        <p:nvPicPr>
          <p:cNvPr id="1026" name="Picture 2" descr="Национальный банк Узбекистана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66" y="993730"/>
            <a:ext cx="1839691" cy="16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bank - Wikiw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69" y="2889791"/>
            <a:ext cx="3265286" cy="68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zbek-Oman Investment Compa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63" y="4084790"/>
            <a:ext cx="2829693" cy="10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29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100510" y="197870"/>
            <a:ext cx="11091489" cy="772995"/>
          </a:xfrm>
        </p:spPr>
        <p:txBody>
          <a:bodyPr>
            <a:noAutofit/>
          </a:bodyPr>
          <a:lstStyle/>
          <a:p>
            <a:r>
              <a:rPr lang="en-US" sz="5200" b="1" dirty="0" smtClean="0"/>
              <a:t>JSC JV “Uzbek Leasing International A.O.”</a:t>
            </a:r>
            <a:endParaRPr lang="ru-RU" sz="5200" b="1" dirty="0"/>
          </a:p>
        </p:txBody>
      </p:sp>
      <p:pic>
        <p:nvPicPr>
          <p:cNvPr id="12" name="Picture 3" descr="C:\Documents and Settings\User\Рабочий стол\Grigoriy\Prezi\Presentation EBRD Risk Mngmnt\Original &amp; Pics\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15"/>
          <a:stretch/>
        </p:blipFill>
        <p:spPr bwMode="auto">
          <a:xfrm>
            <a:off x="55897" y="124194"/>
            <a:ext cx="869109" cy="4870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-16626" y="611198"/>
            <a:ext cx="110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Since 1995</a:t>
            </a:r>
            <a:endParaRPr lang="ru-RU" sz="1600" i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85259832"/>
              </p:ext>
            </p:extLst>
          </p:nvPr>
        </p:nvGraphicFramePr>
        <p:xfrm>
          <a:off x="2454739" y="1203812"/>
          <a:ext cx="7794853" cy="5296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9239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80254" y="0"/>
            <a:ext cx="6429348" cy="85725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100" b="1" dirty="0"/>
              <a:t>Existing Pipeline</a:t>
            </a:r>
            <a:endParaRPr lang="ru-RU" sz="51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22" y="709711"/>
            <a:ext cx="4107601" cy="58102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Documents and Settings\User\Рабочий стол\Grigoriy\Prezi\Presentation EBRD Risk Mngmnt\Original &amp; Pics\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15"/>
          <a:stretch/>
        </p:blipFill>
        <p:spPr bwMode="auto">
          <a:xfrm>
            <a:off x="55897" y="124194"/>
            <a:ext cx="869109" cy="4870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-16626" y="611198"/>
            <a:ext cx="110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Since 1995</a:t>
            </a:r>
            <a:endParaRPr lang="ru-RU" sz="1600" i="1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178292" y="3684440"/>
            <a:ext cx="6898605" cy="3334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Times New Roman" pitchFamily="18" charset="0"/>
              </a:rPr>
              <a:t>In 2021, Uzbek Leasing International financed </a:t>
            </a:r>
          </a:p>
          <a:p>
            <a:pPr marL="0" indent="0">
              <a:buNone/>
            </a:pPr>
            <a:r>
              <a:rPr lang="en-US" sz="2400" dirty="0">
                <a:cs typeface="Times New Roman" pitchFamily="18" charset="0"/>
              </a:rPr>
              <a:t>8 projects for the amount more than USD 4 </a:t>
            </a:r>
            <a:r>
              <a:rPr lang="en-US" sz="2400" dirty="0" err="1">
                <a:cs typeface="Times New Roman" pitchFamily="18" charset="0"/>
              </a:rPr>
              <a:t>mln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cs typeface="Times New Roman" pitchFamily="18" charset="0"/>
              </a:rPr>
              <a:t>under the terms of Islamic leasing, which is 18% </a:t>
            </a:r>
          </a:p>
          <a:p>
            <a:pPr marL="0" indent="0">
              <a:buNone/>
            </a:pPr>
            <a:r>
              <a:rPr lang="en-US" sz="2400" dirty="0">
                <a:cs typeface="Times New Roman" pitchFamily="18" charset="0"/>
              </a:rPr>
              <a:t>of overall approved projects in 2021.</a:t>
            </a:r>
            <a:endParaRPr lang="en-US" sz="24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178291" y="1492134"/>
            <a:ext cx="6020656" cy="1828800"/>
          </a:xfr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cs typeface="Times New Roman" pitchFamily="18" charset="0"/>
              </a:rPr>
              <a:t>On 20</a:t>
            </a:r>
            <a:r>
              <a:rPr lang="en-US" sz="2400" baseline="30000" dirty="0">
                <a:cs typeface="Times New Roman" pitchFamily="18" charset="0"/>
              </a:rPr>
              <a:t>th</a:t>
            </a:r>
            <a:r>
              <a:rPr lang="en-US" sz="2400" dirty="0">
                <a:cs typeface="Times New Roman" pitchFamily="18" charset="0"/>
              </a:rPr>
              <a:t> of November, 2018 Uzbek Leasing International received a permission (Fatwa) from Muslim board of Uzbekistan   to finance </a:t>
            </a:r>
            <a:r>
              <a:rPr lang="en-US" sz="2400" dirty="0" err="1">
                <a:cs typeface="Times New Roman" pitchFamily="18" charset="0"/>
              </a:rPr>
              <a:t>Ijarah</a:t>
            </a:r>
            <a:r>
              <a:rPr lang="en-US" sz="2400" dirty="0">
                <a:cs typeface="Times New Roman" pitchFamily="18" charset="0"/>
              </a:rPr>
              <a:t> using Takaful insurance.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6735503" y="1901971"/>
            <a:ext cx="827119" cy="125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374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03367" y="0"/>
            <a:ext cx="8670175" cy="85725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100" b="1" dirty="0" smtClean="0"/>
              <a:t>Lines of financing provided by ICD</a:t>
            </a:r>
            <a:endParaRPr lang="ru-RU" sz="51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Documents and Settings\User\Рабочий стол\Grigoriy\Prezi\Presentation EBRD Risk Mngmnt\Original &amp; Pics\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15"/>
          <a:stretch/>
        </p:blipFill>
        <p:spPr bwMode="auto">
          <a:xfrm>
            <a:off x="55897" y="124194"/>
            <a:ext cx="869109" cy="4870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-16626" y="611198"/>
            <a:ext cx="110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Since 1995</a:t>
            </a:r>
            <a:endParaRPr lang="ru-RU" sz="1600" i="1" dirty="0"/>
          </a:p>
        </p:txBody>
      </p:sp>
      <p:pic>
        <p:nvPicPr>
          <p:cNvPr id="17" name="Picture 2" descr="F:\LOGO\Uzbekleasing\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4963" y="857251"/>
            <a:ext cx="3496237" cy="89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Documents and Settings\User\Мои документы\My Received Files\Shohruh\i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3593" y="842618"/>
            <a:ext cx="1202676" cy="1278902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2003367" y="2217189"/>
            <a:ext cx="4218181" cy="4803296"/>
            <a:chOff x="2003367" y="2212664"/>
            <a:chExt cx="4218181" cy="4803296"/>
          </a:xfrm>
        </p:grpSpPr>
        <p:sp>
          <p:nvSpPr>
            <p:cNvPr id="16" name="Rectangle 2"/>
            <p:cNvSpPr txBox="1">
              <a:spLocks noRot="1" noChangeArrowheads="1"/>
            </p:cNvSpPr>
            <p:nvPr/>
          </p:nvSpPr>
          <p:spPr>
            <a:xfrm>
              <a:off x="2003367" y="2758922"/>
              <a:ext cx="4218181" cy="4257038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257168" indent="-257168" algn="just" eaLnBrk="0" hangingPunct="0">
                <a:spcBef>
                  <a:spcPts val="200"/>
                </a:spcBef>
                <a:buFont typeface="Wingdings" pitchFamily="2" charset="2"/>
                <a:buChar char="ü"/>
                <a:defRPr/>
              </a:pPr>
              <a:r>
                <a:rPr lang="en-US" sz="2000" dirty="0">
                  <a:cs typeface="Times New Roman" pitchFamily="18" charset="0"/>
                </a:rPr>
                <a:t>1</a:t>
              </a:r>
              <a:r>
                <a:rPr lang="en-US" sz="2000" baseline="30000" dirty="0">
                  <a:cs typeface="Times New Roman" pitchFamily="18" charset="0"/>
                </a:rPr>
                <a:t>st</a:t>
              </a:r>
              <a:r>
                <a:rPr lang="en-US" sz="2000" dirty="0">
                  <a:cs typeface="Times New Roman" pitchFamily="18" charset="0"/>
                </a:rPr>
                <a:t> line of financing, 2008:</a:t>
              </a:r>
            </a:p>
            <a:p>
              <a:pPr marL="600060" lvl="1" indent="-257168" algn="just" eaLnBrk="0" hangingPunct="0">
                <a:spcBef>
                  <a:spcPts val="200"/>
                </a:spcBef>
              </a:pPr>
              <a:r>
                <a:rPr lang="en-US" sz="2000" dirty="0">
                  <a:cs typeface="Times New Roman" pitchFamily="18" charset="0"/>
                </a:rPr>
                <a:t>total amount: </a:t>
              </a:r>
              <a:r>
                <a:rPr lang="en-US" sz="2000" b="1" dirty="0">
                  <a:cs typeface="Times New Roman" pitchFamily="18" charset="0"/>
                </a:rPr>
                <a:t>USD 1.0 </a:t>
              </a:r>
              <a:r>
                <a:rPr lang="en-US" sz="2000" b="1" dirty="0" smtClean="0">
                  <a:cs typeface="Times New Roman" pitchFamily="18" charset="0"/>
                </a:rPr>
                <a:t>million</a:t>
              </a:r>
            </a:p>
            <a:p>
              <a:pPr marL="600060" lvl="1" indent="-257168" algn="just" eaLnBrk="0" hangingPunct="0">
                <a:spcBef>
                  <a:spcPts val="200"/>
                </a:spcBef>
              </a:pPr>
              <a:endParaRPr lang="ru-RU" sz="2000" b="1" dirty="0" smtClean="0">
                <a:cs typeface="Times New Roman" pitchFamily="18" charset="0"/>
              </a:endParaRPr>
            </a:p>
            <a:p>
              <a:pPr marL="257168" indent="-257168" algn="just" eaLnBrk="0" hangingPunct="0">
                <a:spcBef>
                  <a:spcPts val="200"/>
                </a:spcBef>
                <a:buFont typeface="Wingdings" pitchFamily="2" charset="2"/>
                <a:buChar char="ü"/>
                <a:defRPr/>
              </a:pPr>
              <a:r>
                <a:rPr lang="en-US" sz="2000" dirty="0" smtClean="0">
                  <a:cs typeface="Times New Roman" pitchFamily="18" charset="0"/>
                </a:rPr>
                <a:t>2</a:t>
              </a:r>
              <a:r>
                <a:rPr lang="en-US" sz="2000" baseline="30000" dirty="0" smtClean="0">
                  <a:cs typeface="Times New Roman" pitchFamily="18" charset="0"/>
                </a:rPr>
                <a:t>nd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>
                  <a:cs typeface="Times New Roman" pitchFamily="18" charset="0"/>
                </a:rPr>
                <a:t>line of financing, 2014:</a:t>
              </a:r>
            </a:p>
            <a:p>
              <a:pPr marL="600060" lvl="1" indent="-257168" algn="just" eaLnBrk="0" hangingPunct="0">
                <a:spcBef>
                  <a:spcPts val="200"/>
                </a:spcBef>
              </a:pPr>
              <a:r>
                <a:rPr lang="en-US" sz="2000" dirty="0">
                  <a:cs typeface="Times New Roman" pitchFamily="18" charset="0"/>
                </a:rPr>
                <a:t>total amount: </a:t>
              </a:r>
              <a:r>
                <a:rPr lang="en-US" sz="2000" b="1" dirty="0">
                  <a:cs typeface="Times New Roman" pitchFamily="18" charset="0"/>
                </a:rPr>
                <a:t>USD 5.</a:t>
              </a:r>
              <a:r>
                <a:rPr lang="ru-RU" sz="2000" b="1" dirty="0">
                  <a:cs typeface="Times New Roman" pitchFamily="18" charset="0"/>
                </a:rPr>
                <a:t>0</a:t>
              </a:r>
              <a:r>
                <a:rPr lang="en-US" sz="2000" b="1" dirty="0">
                  <a:cs typeface="Times New Roman" pitchFamily="18" charset="0"/>
                </a:rPr>
                <a:t> </a:t>
              </a:r>
              <a:r>
                <a:rPr lang="en-US" sz="2000" b="1" dirty="0" smtClean="0">
                  <a:cs typeface="Times New Roman" pitchFamily="18" charset="0"/>
                </a:rPr>
                <a:t>million</a:t>
              </a:r>
            </a:p>
            <a:p>
              <a:pPr marL="600060" lvl="1" indent="-257168" algn="just" eaLnBrk="0" hangingPunct="0">
                <a:spcBef>
                  <a:spcPts val="200"/>
                </a:spcBef>
              </a:pPr>
              <a:endParaRPr lang="ru-RU" sz="2000" b="1" dirty="0" smtClean="0">
                <a:cs typeface="Times New Roman" pitchFamily="18" charset="0"/>
              </a:endParaRPr>
            </a:p>
            <a:p>
              <a:pPr marL="257168" indent="-257168" algn="just" defTabSz="685783" eaLnBrk="0" hangingPunct="0">
                <a:buFont typeface="Wingdings" pitchFamily="2" charset="2"/>
                <a:buChar char="ü"/>
                <a:defRPr/>
              </a:pPr>
              <a:r>
                <a:rPr lang="en-US" sz="2000" dirty="0" smtClean="0">
                  <a:cs typeface="Times New Roman" pitchFamily="18" charset="0"/>
                </a:rPr>
                <a:t>3</a:t>
              </a:r>
              <a:r>
                <a:rPr lang="en-US" sz="2000" baseline="30000" dirty="0" smtClean="0">
                  <a:cs typeface="Times New Roman" pitchFamily="18" charset="0"/>
                </a:rPr>
                <a:t>rd</a:t>
              </a:r>
              <a:r>
                <a:rPr lang="en-US" sz="2000" dirty="0" smtClean="0">
                  <a:cs typeface="Times New Roman" pitchFamily="18" charset="0"/>
                </a:rPr>
                <a:t>  </a:t>
              </a:r>
              <a:r>
                <a:rPr lang="en-US" sz="2000" dirty="0">
                  <a:cs typeface="Times New Roman" pitchFamily="18" charset="0"/>
                </a:rPr>
                <a:t>line of financing, 2017:</a:t>
              </a:r>
            </a:p>
            <a:p>
              <a:pPr marL="600060" lvl="1" indent="-257168" algn="just" eaLnBrk="0" hangingPunct="0"/>
              <a:r>
                <a:rPr lang="en-US" sz="2000" dirty="0">
                  <a:cs typeface="Times New Roman" pitchFamily="18" charset="0"/>
                </a:rPr>
                <a:t>total amount: </a:t>
              </a:r>
              <a:r>
                <a:rPr lang="en-US" sz="2000" b="1" dirty="0">
                  <a:cs typeface="Times New Roman" pitchFamily="18" charset="0"/>
                </a:rPr>
                <a:t>USD 7.0 </a:t>
              </a:r>
              <a:r>
                <a:rPr lang="en-US" sz="2000" b="1" dirty="0" smtClean="0">
                  <a:cs typeface="Times New Roman" pitchFamily="18" charset="0"/>
                </a:rPr>
                <a:t>million</a:t>
              </a:r>
            </a:p>
            <a:p>
              <a:pPr marL="600060" lvl="1" indent="-257168" algn="just" eaLnBrk="0" hangingPunct="0">
                <a:spcBef>
                  <a:spcPct val="20000"/>
                </a:spcBef>
              </a:pPr>
              <a:endParaRPr lang="en-US" sz="2000" b="1" dirty="0">
                <a:cs typeface="Times New Roman" pitchFamily="18" charset="0"/>
              </a:endParaRPr>
            </a:p>
            <a:p>
              <a:pPr marL="257168" indent="-257168" algn="just" defTabSz="685783" eaLnBrk="0" hangingPunct="0">
                <a:defRPr/>
              </a:pPr>
              <a:r>
                <a:rPr lang="en-US" sz="2200" dirty="0" smtClean="0">
                  <a:cs typeface="Times New Roman" pitchFamily="18" charset="0"/>
                </a:rPr>
                <a:t>Received </a:t>
              </a:r>
              <a:r>
                <a:rPr lang="en-US" sz="2200" dirty="0">
                  <a:cs typeface="Times New Roman" pitchFamily="18" charset="0"/>
                </a:rPr>
                <a:t>in total: USD 13.0 </a:t>
              </a:r>
              <a:r>
                <a:rPr lang="en-US" sz="2200" dirty="0" err="1">
                  <a:cs typeface="Times New Roman" pitchFamily="18" charset="0"/>
                </a:rPr>
                <a:t>mln</a:t>
              </a:r>
              <a:endParaRPr lang="en-US" sz="2200" dirty="0">
                <a:cs typeface="Times New Roman" pitchFamily="18" charset="0"/>
              </a:endParaRPr>
            </a:p>
            <a:p>
              <a:pPr marL="257168" indent="-257168" algn="just" defTabSz="685783" eaLnBrk="0" hangingPunct="0">
                <a:defRPr/>
              </a:pPr>
              <a:r>
                <a:rPr lang="en-US" sz="2200" dirty="0">
                  <a:cs typeface="Times New Roman" pitchFamily="18" charset="0"/>
                </a:rPr>
                <a:t>Projects financed: 36</a:t>
              </a:r>
            </a:p>
            <a:p>
              <a:pPr marL="257168" indent="-257168" algn="just" defTabSz="685783" eaLnBrk="0" hangingPunct="0">
                <a:defRPr/>
              </a:pPr>
              <a:r>
                <a:rPr lang="en-US" sz="2200" dirty="0">
                  <a:cs typeface="Times New Roman" pitchFamily="18" charset="0"/>
                </a:rPr>
                <a:t>New jobs created: more than 1000</a:t>
              </a:r>
            </a:p>
            <a:p>
              <a:pPr marL="257168" indent="-257168" algn="just" defTabSz="685783" eaLnBrk="0" hangingPunct="0">
                <a:spcBef>
                  <a:spcPct val="20000"/>
                </a:spcBef>
                <a:buFont typeface="Wingdings" pitchFamily="2" charset="2"/>
                <a:buChar char="v"/>
                <a:defRPr/>
              </a:pPr>
              <a:endParaRPr lang="en-US" sz="2200" dirty="0"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03367" y="2212664"/>
              <a:ext cx="190921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solidFill>
                    <a:srgbClr val="0070C0"/>
                  </a:solidFill>
                </a:rPr>
                <a:t>Received:</a:t>
              </a:r>
              <a:endParaRPr lang="ru-RU" sz="25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758564" y="2259762"/>
            <a:ext cx="4565928" cy="2739407"/>
            <a:chOff x="6529964" y="1958553"/>
            <a:chExt cx="4565928" cy="273940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529965" y="2451191"/>
              <a:ext cx="4565927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685783" eaLnBrk="0" hangingPunct="0">
                <a:buFont typeface="Wingdings" panose="05000000000000000000" pitchFamily="2" charset="2"/>
                <a:buChar char="q"/>
                <a:defRPr/>
              </a:pPr>
              <a:r>
                <a:rPr lang="ru-RU" sz="2000" dirty="0">
                  <a:cs typeface="Times New Roman" pitchFamily="18" charset="0"/>
                </a:rPr>
                <a:t>4</a:t>
              </a:r>
              <a:r>
                <a:rPr lang="en-US" sz="2000" baseline="30000" dirty="0" err="1">
                  <a:cs typeface="Times New Roman" pitchFamily="18" charset="0"/>
                </a:rPr>
                <a:t>th</a:t>
              </a:r>
              <a:r>
                <a:rPr lang="en-US" sz="2000" dirty="0">
                  <a:cs typeface="Times New Roman" pitchFamily="18" charset="0"/>
                </a:rPr>
                <a:t> line of financing, 2021 </a:t>
              </a:r>
            </a:p>
            <a:p>
              <a:pPr algn="just" defTabSz="685783" eaLnBrk="0" hangingPunct="0">
                <a:defRPr/>
              </a:pPr>
              <a:r>
                <a:rPr lang="en-US" sz="2000" dirty="0">
                  <a:cs typeface="Times New Roman" pitchFamily="18" charset="0"/>
                </a:rPr>
                <a:t>      (at the stage of approval):</a:t>
              </a:r>
            </a:p>
            <a:p>
              <a:pPr marL="600060" lvl="1" indent="-257168" algn="just" eaLnBrk="0" hangingPunct="0"/>
              <a:r>
                <a:rPr lang="en-US" sz="2000" dirty="0">
                  <a:cs typeface="Times New Roman" pitchFamily="18" charset="0"/>
                </a:rPr>
                <a:t>total amount: </a:t>
              </a:r>
              <a:r>
                <a:rPr lang="en-US" sz="2000" b="1" dirty="0">
                  <a:cs typeface="Times New Roman" pitchFamily="18" charset="0"/>
                </a:rPr>
                <a:t>USD </a:t>
              </a:r>
              <a:r>
                <a:rPr lang="ru-RU" sz="2000" b="1" dirty="0">
                  <a:cs typeface="Times New Roman" pitchFamily="18" charset="0"/>
                </a:rPr>
                <a:t>10</a:t>
              </a:r>
              <a:r>
                <a:rPr lang="en-US" sz="2000" b="1" dirty="0">
                  <a:cs typeface="Times New Roman" pitchFamily="18" charset="0"/>
                </a:rPr>
                <a:t>.0 million</a:t>
              </a:r>
            </a:p>
            <a:p>
              <a:pPr marL="600060" lvl="1" indent="-257168" algn="just" eaLnBrk="0" hangingPunct="0"/>
              <a:endParaRPr lang="en-US" sz="2000" b="1" dirty="0">
                <a:cs typeface="Times New Roman" pitchFamily="18" charset="0"/>
              </a:endParaRPr>
            </a:p>
            <a:p>
              <a:pPr marL="342900" indent="-342900" algn="just" defTabSz="685783" eaLnBrk="0" hangingPunct="0">
                <a:buFont typeface="Wingdings" panose="05000000000000000000" pitchFamily="2" charset="2"/>
                <a:buChar char="q"/>
                <a:defRPr/>
              </a:pPr>
              <a:r>
                <a:rPr lang="en-US" sz="2000" dirty="0">
                  <a:cs typeface="Times New Roman" pitchFamily="18" charset="0"/>
                </a:rPr>
                <a:t>Agreement on </a:t>
              </a:r>
              <a:r>
                <a:rPr lang="en-US" sz="2000" dirty="0" smtClean="0">
                  <a:cs typeface="Times New Roman" pitchFamily="18" charset="0"/>
                </a:rPr>
                <a:t>advisory service by ICD in </a:t>
              </a:r>
              <a:r>
                <a:rPr lang="en-US" sz="2000" dirty="0">
                  <a:cs typeface="Times New Roman" pitchFamily="18" charset="0"/>
                </a:rPr>
                <a:t>the implementation of Islamic </a:t>
              </a:r>
              <a:r>
                <a:rPr lang="en-US" sz="2000" dirty="0" smtClean="0">
                  <a:cs typeface="Times New Roman" pitchFamily="18" charset="0"/>
                </a:rPr>
                <a:t>window </a:t>
              </a:r>
              <a:r>
                <a:rPr lang="en-US" sz="2000" dirty="0">
                  <a:cs typeface="Times New Roman" pitchFamily="18" charset="0"/>
                </a:rPr>
                <a:t>in Uzbek </a:t>
              </a:r>
              <a:r>
                <a:rPr lang="en-US" sz="2000" dirty="0" smtClean="0">
                  <a:cs typeface="Times New Roman" pitchFamily="18" charset="0"/>
                </a:rPr>
                <a:t>Leasing International</a:t>
              </a:r>
              <a:endParaRPr lang="en-US" sz="2000" b="1" dirty="0"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29964" y="1958553"/>
              <a:ext cx="393288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solidFill>
                    <a:srgbClr val="0070C0"/>
                  </a:solidFill>
                </a:rPr>
                <a:t>Under implementation:</a:t>
              </a:r>
              <a:endParaRPr lang="ru-RU" sz="25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734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62051" y="0"/>
            <a:ext cx="9160625" cy="85725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100" b="1" dirty="0" smtClean="0"/>
              <a:t>Samples of financed projects with ICD </a:t>
            </a:r>
            <a:endParaRPr lang="ru-RU" sz="51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Documents and Settings\User\Рабочий стол\Grigoriy\Prezi\Presentation EBRD Risk Mngmnt\Original &amp; Pics\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15"/>
          <a:stretch/>
        </p:blipFill>
        <p:spPr bwMode="auto">
          <a:xfrm>
            <a:off x="55897" y="124194"/>
            <a:ext cx="869109" cy="4870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-16626" y="611198"/>
            <a:ext cx="110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Since 1995</a:t>
            </a:r>
            <a:endParaRPr lang="ru-RU" sz="1600" i="1" dirty="0"/>
          </a:p>
        </p:txBody>
      </p:sp>
      <p:graphicFrame>
        <p:nvGraphicFramePr>
          <p:cNvPr id="10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687479"/>
              </p:ext>
            </p:extLst>
          </p:nvPr>
        </p:nvGraphicFramePr>
        <p:xfrm>
          <a:off x="2053243" y="1512917"/>
          <a:ext cx="4781332" cy="4583187"/>
        </p:xfrm>
        <a:graphic>
          <a:graphicData uri="http://schemas.openxmlformats.org/drawingml/2006/table">
            <a:tbl>
              <a:tblPr/>
              <a:tblGrid>
                <a:gridCol w="178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Lessee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“ZANGIOTA-PLAST”  </a:t>
                      </a:r>
                      <a:endParaRPr kumimoji="0" lang="ru-RU" sz="1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Tashkent region</a:t>
                      </a:r>
                      <a:r>
                        <a:rPr kumimoji="0" lang="ru-RU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uz-Cyrl-UZ" sz="1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Lease object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Plastic injection </a:t>
                      </a:r>
                      <a:r>
                        <a:rPr lang="en-US" sz="19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moulding</a:t>
                      </a:r>
                      <a:r>
                        <a:rPr lang="en-US" sz="1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machine: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BT 480 V-I and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BT 480 V-I</a:t>
                      </a:r>
                      <a:endParaRPr lang="ru-RU" sz="1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Country of origin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China</a:t>
                      </a:r>
                      <a:endParaRPr lang="ru-RU" sz="1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1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Amount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USD 145 000</a:t>
                      </a:r>
                      <a:endParaRPr lang="ru-RU" sz="1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2" descr="C:\Documents and Settings\User\Рабочий стол\org_OrTIzWNgcR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8338" y="3469263"/>
            <a:ext cx="3649647" cy="2477303"/>
          </a:xfrm>
          <a:prstGeom prst="rect">
            <a:avLst/>
          </a:prstGeom>
          <a:noFill/>
        </p:spPr>
      </p:pic>
      <p:pic>
        <p:nvPicPr>
          <p:cNvPr id="14" name="Picture 3" descr="C:\Documents and Settings\User\Рабочий стол\245004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3913" y="1438102"/>
            <a:ext cx="2067865" cy="2067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308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62051" y="0"/>
            <a:ext cx="9160625" cy="85725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100" b="1" dirty="0" smtClean="0"/>
              <a:t>Samples of financed projects with ICD </a:t>
            </a:r>
            <a:endParaRPr lang="ru-RU" sz="51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Documents and Settings\User\Рабочий стол\Grigoriy\Prezi\Presentation EBRD Risk Mngmnt\Original &amp; Pics\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15"/>
          <a:stretch/>
        </p:blipFill>
        <p:spPr bwMode="auto">
          <a:xfrm>
            <a:off x="55897" y="124194"/>
            <a:ext cx="869109" cy="4870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-16626" y="611198"/>
            <a:ext cx="110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Since 1995</a:t>
            </a:r>
            <a:endParaRPr lang="ru-RU" sz="1600" i="1" dirty="0"/>
          </a:p>
        </p:txBody>
      </p:sp>
      <p:graphicFrame>
        <p:nvGraphicFramePr>
          <p:cNvPr id="10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745678"/>
              </p:ext>
            </p:extLst>
          </p:nvPr>
        </p:nvGraphicFramePr>
        <p:xfrm>
          <a:off x="2053243" y="1512917"/>
          <a:ext cx="4781332" cy="4583187"/>
        </p:xfrm>
        <a:graphic>
          <a:graphicData uri="http://schemas.openxmlformats.org/drawingml/2006/table">
            <a:tbl>
              <a:tblPr/>
              <a:tblGrid>
                <a:gridCol w="178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Lessee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“TAIJOU INOVATOR”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z-Cyrl-UZ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Andijan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region</a:t>
                      </a:r>
                      <a:r>
                        <a:rPr kumimoji="0" lang="uz-Cyrl-UZ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Lease object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 compressors for CNG filling station</a:t>
                      </a: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Country of origin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KWANGSHIN MACHINE INDUSTRY CO., LTD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South Korea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1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Amount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USD 600,000</a:t>
                      </a: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2" descr="C:\Documents and Settings\User\Рабочий стол\kwangsh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0422" y="2128895"/>
            <a:ext cx="2725751" cy="1054880"/>
          </a:xfrm>
          <a:prstGeom prst="rect">
            <a:avLst/>
          </a:prstGeom>
          <a:noFill/>
        </p:spPr>
      </p:pic>
      <p:pic>
        <p:nvPicPr>
          <p:cNvPr id="14" name="Picture 3" descr="C:\Documents and Settings\User\Рабочий стол\00cce8438bb14a8dd714d52adf33673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5950" y="3566575"/>
            <a:ext cx="3509496" cy="226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924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62051" y="0"/>
            <a:ext cx="9160625" cy="85725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100" b="1" dirty="0" smtClean="0"/>
              <a:t>Samples of financed projects with ICD </a:t>
            </a:r>
            <a:endParaRPr lang="ru-RU" sz="51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Documents and Settings\User\Рабочий стол\Grigoriy\Prezi\Presentation EBRD Risk Mngmnt\Original &amp; Pics\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15"/>
          <a:stretch/>
        </p:blipFill>
        <p:spPr bwMode="auto">
          <a:xfrm>
            <a:off x="55897" y="124194"/>
            <a:ext cx="869109" cy="4870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-16626" y="611198"/>
            <a:ext cx="110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Since 1995</a:t>
            </a:r>
            <a:endParaRPr lang="ru-RU" sz="1600" i="1" dirty="0"/>
          </a:p>
        </p:txBody>
      </p:sp>
      <p:graphicFrame>
        <p:nvGraphicFramePr>
          <p:cNvPr id="10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554047"/>
              </p:ext>
            </p:extLst>
          </p:nvPr>
        </p:nvGraphicFramePr>
        <p:xfrm>
          <a:off x="2053243" y="1512917"/>
          <a:ext cx="4781332" cy="4583187"/>
        </p:xfrm>
        <a:graphic>
          <a:graphicData uri="http://schemas.openxmlformats.org/drawingml/2006/table">
            <a:tbl>
              <a:tblPr/>
              <a:tblGrid>
                <a:gridCol w="178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Lessee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NAVOIY-ULGURJI SAVDO” </a:t>
                      </a: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Navoi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region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Lease object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Gypsum boards production line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Country of origin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China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1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Amount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USD 519 000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Picture 2" descr="C:\Documents and Settings\User\Рабочий стол\img1-e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3078" y="2078182"/>
            <a:ext cx="3832771" cy="758131"/>
          </a:xfrm>
          <a:prstGeom prst="rect">
            <a:avLst/>
          </a:prstGeom>
          <a:noFill/>
        </p:spPr>
      </p:pic>
      <p:pic>
        <p:nvPicPr>
          <p:cNvPr id="16" name="Picture 3" descr="C:\Documents and Settings\User\Рабочий стол\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7206" y="3379124"/>
            <a:ext cx="3957577" cy="2414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3312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62051" y="0"/>
            <a:ext cx="9160625" cy="85725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100" b="1" dirty="0" smtClean="0"/>
              <a:t>Samples of financed projects with ICD </a:t>
            </a:r>
            <a:endParaRPr lang="ru-RU" sz="51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Documents and Settings\User\Рабочий стол\Grigoriy\Prezi\Presentation EBRD Risk Mngmnt\Original &amp; Pics\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15"/>
          <a:stretch/>
        </p:blipFill>
        <p:spPr bwMode="auto">
          <a:xfrm>
            <a:off x="55897" y="124194"/>
            <a:ext cx="869109" cy="4870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-16626" y="611198"/>
            <a:ext cx="110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Since 1995</a:t>
            </a:r>
            <a:endParaRPr lang="ru-RU" sz="1600" i="1" dirty="0"/>
          </a:p>
        </p:txBody>
      </p:sp>
      <p:graphicFrame>
        <p:nvGraphicFramePr>
          <p:cNvPr id="10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119663"/>
              </p:ext>
            </p:extLst>
          </p:nvPr>
        </p:nvGraphicFramePr>
        <p:xfrm>
          <a:off x="2053243" y="1512917"/>
          <a:ext cx="4781332" cy="4583187"/>
        </p:xfrm>
        <a:graphic>
          <a:graphicData uri="http://schemas.openxmlformats.org/drawingml/2006/table">
            <a:tbl>
              <a:tblPr/>
              <a:tblGrid>
                <a:gridCol w="178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Lessee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“YOSH FUTBOLCHI”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z-Cyrl-UZ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Tashkent city</a:t>
                      </a:r>
                      <a:r>
                        <a:rPr kumimoji="0" lang="uz-Cyrl-UZ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Lease object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Wafer production line </a:t>
                      </a: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Country of origin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GALAKSI MAKINA VE AMBALAJ SAN.TIC.LTD.STI.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Turkey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1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Amount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USD 596,000</a:t>
                      </a: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Picture 2" descr="C:\Documents and Settings\User\Рабочий стол\galaksi-madeni-yaglar-ec50ae6f924-mrdct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8185" y="1876815"/>
            <a:ext cx="2876222" cy="1240372"/>
          </a:xfrm>
          <a:prstGeom prst="rect">
            <a:avLst/>
          </a:prstGeom>
          <a:noFill/>
        </p:spPr>
      </p:pic>
      <p:pic>
        <p:nvPicPr>
          <p:cNvPr id="16" name="Picture 4" descr="C:\Documents and Settings\User\Рабочий стол\375621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173" y="3617279"/>
            <a:ext cx="3379800" cy="2193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817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990154" y="153360"/>
            <a:ext cx="9144000" cy="772995"/>
          </a:xfrm>
        </p:spPr>
        <p:txBody>
          <a:bodyPr>
            <a:noAutofit/>
          </a:bodyPr>
          <a:lstStyle/>
          <a:p>
            <a:r>
              <a:rPr lang="en-US" sz="5500" b="1" dirty="0" smtClean="0"/>
              <a:t>Agenda</a:t>
            </a:r>
            <a:endParaRPr lang="ru-RU" sz="5500" b="1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41409783"/>
              </p:ext>
            </p:extLst>
          </p:nvPr>
        </p:nvGraphicFramePr>
        <p:xfrm>
          <a:off x="3506589" y="1487455"/>
          <a:ext cx="6826131" cy="463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61709600"/>
              </p:ext>
            </p:extLst>
          </p:nvPr>
        </p:nvGraphicFramePr>
        <p:xfrm>
          <a:off x="2262451" y="1487455"/>
          <a:ext cx="962887" cy="463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87532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62051" y="0"/>
            <a:ext cx="9160625" cy="85725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100" b="1" dirty="0" smtClean="0"/>
              <a:t>Samples of financed projects with ICD </a:t>
            </a:r>
            <a:endParaRPr lang="ru-RU" sz="51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Documents and Settings\User\Рабочий стол\Grigoriy\Prezi\Presentation EBRD Risk Mngmnt\Original &amp; Pics\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15"/>
          <a:stretch/>
        </p:blipFill>
        <p:spPr bwMode="auto">
          <a:xfrm>
            <a:off x="55897" y="124194"/>
            <a:ext cx="869109" cy="4870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-16626" y="611198"/>
            <a:ext cx="110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Since 1995</a:t>
            </a:r>
            <a:endParaRPr lang="ru-RU" sz="1600" i="1" dirty="0"/>
          </a:p>
        </p:txBody>
      </p:sp>
      <p:graphicFrame>
        <p:nvGraphicFramePr>
          <p:cNvPr id="10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671395"/>
              </p:ext>
            </p:extLst>
          </p:nvPr>
        </p:nvGraphicFramePr>
        <p:xfrm>
          <a:off x="2069868" y="1446415"/>
          <a:ext cx="4781332" cy="4736721"/>
        </p:xfrm>
        <a:graphic>
          <a:graphicData uri="http://schemas.openxmlformats.org/drawingml/2006/table">
            <a:tbl>
              <a:tblPr/>
              <a:tblGrid>
                <a:gridCol w="178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Lessee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kumimoji="0" lang="en-US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Gijduvon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Zarangari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Qurilish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”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z-Cyrl-UZ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Bukhara region</a:t>
                      </a:r>
                      <a:r>
                        <a:rPr kumimoji="0" lang="uz-Cyrl-UZ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Lease object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Wheeled excavator </a:t>
                      </a:r>
                    </a:p>
                    <a:p>
                      <a:pPr algn="ctr" fontAlgn="ctr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"HYUNDAI ROBEX 180W-9S" with </a:t>
                      </a:r>
                      <a:r>
                        <a:rPr lang="en-US" sz="2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hydrosystem</a:t>
                      </a:r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</a:p>
                    <a:p>
                      <a:pPr algn="ctr" fontAlgn="ctr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adaptor for </a:t>
                      </a:r>
                      <a:r>
                        <a:rPr lang="en-US" sz="2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hydrohummer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Country of origin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+mj-lt"/>
                        </a:rPr>
                        <a:t>South Korea</a:t>
                      </a:r>
                      <a:endParaRPr lang="en-US" sz="2000" b="0" i="0" u="none" strike="noStrike" baseline="0" dirty="0" smtClean="0">
                        <a:effectLst/>
                        <a:latin typeface="+mj-lt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1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Amount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USD 487,500</a:t>
                      </a: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2" descr="ÐÐ°ÑÑÐ¸Ð½ÐºÐ¸ Ð¿Ð¾ Ð·Ð°Ð¿ÑÐ¾ÑÑ HYUNDAI ROBEX 180W-9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810609"/>
            <a:ext cx="2649843" cy="337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ÐÐ°ÑÑÐ¸Ð½ÐºÐ¸ Ð¿Ð¾ Ð·Ð°Ð¿ÑÐ¾ÑÑ hyundai heavy indust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926" y="1592744"/>
            <a:ext cx="2897109" cy="115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29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46909" y="0"/>
            <a:ext cx="10282843" cy="85725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100" b="1" dirty="0" smtClean="0"/>
              <a:t>Opportunities in Uzbekistan</a:t>
            </a:r>
            <a:endParaRPr lang="ru-RU" sz="51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58955563"/>
              </p:ext>
            </p:extLst>
          </p:nvPr>
        </p:nvGraphicFramePr>
        <p:xfrm>
          <a:off x="1775520" y="1074514"/>
          <a:ext cx="9409045" cy="545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085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310061" y="3042502"/>
            <a:ext cx="11091489" cy="772995"/>
          </a:xfrm>
        </p:spPr>
        <p:txBody>
          <a:bodyPr>
            <a:noAutofit/>
          </a:bodyPr>
          <a:lstStyle/>
          <a:p>
            <a:r>
              <a:rPr lang="en-US" b="1" dirty="0" smtClean="0"/>
              <a:t>Thanks for your attention!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698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8980" y="1712965"/>
            <a:ext cx="9144000" cy="2387600"/>
          </a:xfrm>
        </p:spPr>
        <p:txBody>
          <a:bodyPr/>
          <a:lstStyle/>
          <a:p>
            <a:r>
              <a:rPr lang="en-US" dirty="0" smtClean="0"/>
              <a:t>Leasing market of Uzbekistan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00" y="1030456"/>
            <a:ext cx="1910425" cy="18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50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42553" y="1118772"/>
            <a:ext cx="110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Since 2005</a:t>
            </a:r>
            <a:endParaRPr lang="ru-RU" sz="16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" y="63241"/>
            <a:ext cx="970567" cy="953235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940278" y="531122"/>
            <a:ext cx="9144000" cy="772995"/>
          </a:xfrm>
        </p:spPr>
        <p:txBody>
          <a:bodyPr>
            <a:noAutofit/>
          </a:bodyPr>
          <a:lstStyle/>
          <a:p>
            <a:r>
              <a:rPr lang="en-US" sz="4500" b="1" dirty="0" smtClean="0"/>
              <a:t>Leasing Association of Uzbekistan</a:t>
            </a:r>
            <a:r>
              <a:rPr lang="en-US" sz="5500" b="1" dirty="0" smtClean="0"/>
              <a:t/>
            </a:r>
            <a:br>
              <a:rPr lang="en-US" sz="5500" b="1" dirty="0" smtClean="0"/>
            </a:br>
            <a:r>
              <a:rPr lang="en-US" sz="3500" b="1" dirty="0" smtClean="0"/>
              <a:t>since 2005</a:t>
            </a:r>
            <a:endParaRPr lang="ru-RU" sz="3500" b="1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82493014"/>
              </p:ext>
            </p:extLst>
          </p:nvPr>
        </p:nvGraphicFramePr>
        <p:xfrm>
          <a:off x="2191986" y="1457326"/>
          <a:ext cx="8622872" cy="5017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2533881" y="2802765"/>
            <a:ext cx="305240" cy="2441297"/>
            <a:chOff x="1615372" y="2038933"/>
            <a:chExt cx="150469" cy="1797821"/>
          </a:xfrm>
        </p:grpSpPr>
        <p:sp>
          <p:nvSpPr>
            <p:cNvPr id="13" name="Шеврон 12"/>
            <p:cNvSpPr/>
            <p:nvPr/>
          </p:nvSpPr>
          <p:spPr>
            <a:xfrm>
              <a:off x="1621825" y="2038933"/>
              <a:ext cx="144016" cy="1440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14" name="Шеврон 13"/>
            <p:cNvSpPr/>
            <p:nvPr/>
          </p:nvSpPr>
          <p:spPr>
            <a:xfrm>
              <a:off x="1615372" y="2572429"/>
              <a:ext cx="144016" cy="1440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15" name="Шеврон 14"/>
            <p:cNvSpPr/>
            <p:nvPr/>
          </p:nvSpPr>
          <p:spPr>
            <a:xfrm>
              <a:off x="1621825" y="3692738"/>
              <a:ext cx="144016" cy="1440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16" name="Шеврон 15"/>
            <p:cNvSpPr/>
            <p:nvPr/>
          </p:nvSpPr>
          <p:spPr>
            <a:xfrm>
              <a:off x="1621825" y="3132583"/>
              <a:ext cx="144016" cy="1440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299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42553" y="1118772"/>
            <a:ext cx="110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Since 2005</a:t>
            </a:r>
            <a:endParaRPr lang="ru-RU" sz="16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" y="63241"/>
            <a:ext cx="970567" cy="953235"/>
          </a:xfrm>
          <a:prstGeom prst="rect">
            <a:avLst/>
          </a:prstGeom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1261005" y="552641"/>
            <a:ext cx="4909248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5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Volume of new lease deals</a:t>
            </a:r>
            <a:endParaRPr lang="ko-KR" altLang="en-US" sz="35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6450356" y="1118772"/>
            <a:ext cx="11119" cy="494285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698768" y="420110"/>
            <a:ext cx="336815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ko-KR" sz="3500" b="1" dirty="0">
                <a:latin typeface="+mj-lt"/>
                <a:ea typeface="+mj-ea"/>
                <a:cs typeface="+mj-cs"/>
              </a:rPr>
              <a:t>Leasing portfolio</a:t>
            </a:r>
            <a:endParaRPr lang="ko-KR" altLang="en-US" sz="3500" b="1" dirty="0">
              <a:latin typeface="+mj-lt"/>
              <a:ea typeface="+mj-ea"/>
              <a:cs typeface="+mj-cs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318475" y="1411854"/>
            <a:ext cx="1143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500" b="1" dirty="0">
                <a:solidFill>
                  <a:srgbClr val="0070C0"/>
                </a:solidFill>
              </a:rPr>
              <a:t>i</a:t>
            </a:r>
            <a:r>
              <a:rPr lang="en-US" sz="1500" b="1" dirty="0" smtClean="0">
                <a:solidFill>
                  <a:srgbClr val="0070C0"/>
                </a:solidFill>
              </a:rPr>
              <a:t>n </a:t>
            </a:r>
            <a:r>
              <a:rPr lang="en-US" sz="1500" b="1" dirty="0" err="1" smtClean="0">
                <a:solidFill>
                  <a:srgbClr val="0070C0"/>
                </a:solidFill>
              </a:rPr>
              <a:t>bln</a:t>
            </a:r>
            <a:r>
              <a:rPr lang="en-US" sz="1500" b="1" dirty="0" smtClean="0">
                <a:solidFill>
                  <a:srgbClr val="0070C0"/>
                </a:solidFill>
              </a:rPr>
              <a:t>. UZS</a:t>
            </a:r>
            <a:endParaRPr lang="ru-RU" sz="1500" b="1" dirty="0">
              <a:solidFill>
                <a:srgbClr val="0070C0"/>
              </a:solidFill>
            </a:endParaRPr>
          </a:p>
        </p:txBody>
      </p:sp>
      <p:graphicFrame>
        <p:nvGraphicFramePr>
          <p:cNvPr id="24" name="Chart 3"/>
          <p:cNvGraphicFramePr/>
          <p:nvPr>
            <p:extLst>
              <p:ext uri="{D42A27DB-BD31-4B8C-83A1-F6EECF244321}">
                <p14:modId xmlns:p14="http://schemas.microsoft.com/office/powerpoint/2010/main" val="3929752540"/>
              </p:ext>
            </p:extLst>
          </p:nvPr>
        </p:nvGraphicFramePr>
        <p:xfrm>
          <a:off x="889463" y="2335876"/>
          <a:ext cx="5486400" cy="387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3"/>
          <p:cNvGraphicFramePr/>
          <p:nvPr>
            <p:extLst>
              <p:ext uri="{D42A27DB-BD31-4B8C-83A1-F6EECF244321}">
                <p14:modId xmlns:p14="http://schemas.microsoft.com/office/powerpoint/2010/main" val="463220638"/>
              </p:ext>
            </p:extLst>
          </p:nvPr>
        </p:nvGraphicFramePr>
        <p:xfrm>
          <a:off x="6585616" y="2552691"/>
          <a:ext cx="5594465" cy="366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0857236" y="1311840"/>
            <a:ext cx="1143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500" b="1" dirty="0">
                <a:solidFill>
                  <a:srgbClr val="0070C0"/>
                </a:solidFill>
              </a:rPr>
              <a:t>i</a:t>
            </a:r>
            <a:r>
              <a:rPr lang="en-US" sz="1500" b="1" dirty="0" smtClean="0">
                <a:solidFill>
                  <a:srgbClr val="0070C0"/>
                </a:solidFill>
              </a:rPr>
              <a:t>n </a:t>
            </a:r>
            <a:r>
              <a:rPr lang="en-US" sz="1500" b="1" dirty="0" err="1" smtClean="0">
                <a:solidFill>
                  <a:srgbClr val="0070C0"/>
                </a:solidFill>
              </a:rPr>
              <a:t>bln</a:t>
            </a:r>
            <a:r>
              <a:rPr lang="en-US" sz="1500" b="1" dirty="0" smtClean="0">
                <a:solidFill>
                  <a:srgbClr val="0070C0"/>
                </a:solidFill>
              </a:rPr>
              <a:t>. UZS</a:t>
            </a:r>
            <a:endParaRPr lang="ru-RU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51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42553" y="1118772"/>
            <a:ext cx="110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Since 2005</a:t>
            </a:r>
            <a:endParaRPr lang="ru-RU" sz="16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" y="63241"/>
            <a:ext cx="970567" cy="953235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2089908" y="732274"/>
            <a:ext cx="9144000" cy="772995"/>
          </a:xfrm>
        </p:spPr>
        <p:txBody>
          <a:bodyPr>
            <a:noAutofit/>
          </a:bodyPr>
          <a:lstStyle/>
          <a:p>
            <a:r>
              <a:rPr lang="en-US" sz="5500" b="1" dirty="0" smtClean="0"/>
              <a:t>Leasing market structure by new leasing transactions in 1H-2021 </a:t>
            </a:r>
            <a:endParaRPr lang="ru-RU" sz="5500" b="1" dirty="0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051320659"/>
              </p:ext>
            </p:extLst>
          </p:nvPr>
        </p:nvGraphicFramePr>
        <p:xfrm>
          <a:off x="2498121" y="1771274"/>
          <a:ext cx="8636034" cy="489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Picture 12" descr="Machinery Vector SVG Icon (87) - SVG Rep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759" y="2055108"/>
            <a:ext cx="685938" cy="6859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1" name="Picture 8" descr="Free Building Icon, Symbol. Download in PNG, SVG format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899" y="3877070"/>
            <a:ext cx="683937" cy="68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Free icon - Free vector icons - Free SVG, PSD, PNG, EPS, Ai &amp;amp; Icon Fo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576" y="5697031"/>
            <a:ext cx="780394" cy="7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Трактор – Бесплатные иконки: транспор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75" y="4345877"/>
            <a:ext cx="722783" cy="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Экскаватор – Бесплатные иконки: транспорт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4" y="2055108"/>
            <a:ext cx="848031" cy="6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463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42553" y="1118772"/>
            <a:ext cx="110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Since 2005</a:t>
            </a:r>
            <a:endParaRPr lang="ru-RU" sz="16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" y="63241"/>
            <a:ext cx="970567" cy="953235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2006780" y="166455"/>
            <a:ext cx="9144000" cy="772995"/>
          </a:xfrm>
        </p:spPr>
        <p:txBody>
          <a:bodyPr>
            <a:noAutofit/>
          </a:bodyPr>
          <a:lstStyle/>
          <a:p>
            <a:r>
              <a:rPr lang="en-US" sz="5500" b="1" dirty="0" smtClean="0"/>
              <a:t>Leasing market “players”</a:t>
            </a:r>
            <a:endParaRPr lang="ru-RU" sz="5500" b="1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84077370"/>
              </p:ext>
            </p:extLst>
          </p:nvPr>
        </p:nvGraphicFramePr>
        <p:xfrm>
          <a:off x="7620706" y="856920"/>
          <a:ext cx="4522701" cy="3040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625171"/>
              </p:ext>
            </p:extLst>
          </p:nvPr>
        </p:nvGraphicFramePr>
        <p:xfrm>
          <a:off x="1265825" y="1542252"/>
          <a:ext cx="4643317" cy="519112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00809">
                  <a:extLst>
                    <a:ext uri="{9D8B030D-6E8A-4147-A177-3AD203B41FA5}">
                      <a16:colId xmlns:a16="http://schemas.microsoft.com/office/drawing/2014/main" val="3493188665"/>
                    </a:ext>
                  </a:extLst>
                </a:gridCol>
                <a:gridCol w="2368297">
                  <a:extLst>
                    <a:ext uri="{9D8B030D-6E8A-4147-A177-3AD203B41FA5}">
                      <a16:colId xmlns:a16="http://schemas.microsoft.com/office/drawing/2014/main" val="2104823384"/>
                    </a:ext>
                  </a:extLst>
                </a:gridCol>
                <a:gridCol w="1774211">
                  <a:extLst>
                    <a:ext uri="{9D8B030D-6E8A-4147-A177-3AD203B41FA5}">
                      <a16:colId xmlns:a16="http://schemas.microsoft.com/office/drawing/2014/main" val="296744203"/>
                    </a:ext>
                  </a:extLst>
                </a:gridCol>
              </a:tblGrid>
              <a:tr h="95493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Name</a:t>
                      </a:r>
                      <a:r>
                        <a:rPr lang="en-US" sz="2000" baseline="0" dirty="0"/>
                        <a:t> of lessor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Share of new </a:t>
                      </a:r>
                    </a:p>
                    <a:p>
                      <a:pPr algn="ctr"/>
                      <a:r>
                        <a:rPr lang="en-US" sz="2000" dirty="0"/>
                        <a:t>leasing </a:t>
                      </a:r>
                    </a:p>
                    <a:p>
                      <a:pPr algn="ctr"/>
                      <a:r>
                        <a:rPr lang="en-US" sz="2000" dirty="0"/>
                        <a:t>transactions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56455"/>
                  </a:ext>
                </a:extLst>
              </a:tr>
              <a:tr h="37618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O’zagrolizing</a:t>
                      </a:r>
                      <a:endParaRPr lang="en-US" sz="200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36,0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:a16="http://schemas.microsoft.com/office/drawing/2014/main" val="1673447117"/>
                  </a:ext>
                </a:extLst>
              </a:tr>
              <a:tr h="58779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Uzbek Leasing International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A.O.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:a16="http://schemas.microsoft.com/office/drawing/2014/main" val="1189066588"/>
                  </a:ext>
                </a:extLst>
              </a:tr>
              <a:tr h="37618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Fincom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Leasing Group</a:t>
                      </a:r>
                      <a:endParaRPr lang="ru-RU" sz="2000" u="none" strike="noStrike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12,4%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:a16="http://schemas.microsoft.com/office/drawing/2014/main" val="1827691951"/>
                  </a:ext>
                </a:extLst>
              </a:tr>
              <a:tr h="37618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u="none" strike="noStrike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Kamaz</a:t>
                      </a: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Asia Leasing</a:t>
                      </a:r>
                      <a:endParaRPr lang="en-US" sz="200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9,4%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:a16="http://schemas.microsoft.com/office/drawing/2014/main" val="2755469590"/>
                  </a:ext>
                </a:extLst>
              </a:tr>
              <a:tr h="37618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  <a:sym typeface="Arial"/>
                        </a:rPr>
                        <a:t>Nano </a:t>
                      </a:r>
                      <a:r>
                        <a:rPr lang="en-US" sz="2000" b="0" i="0" u="none" strike="noStrike" kern="1200" cap="none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  <a:sym typeface="Arial"/>
                        </a:rPr>
                        <a:t>Lizing</a:t>
                      </a: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u="none" strike="noStrike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9,1%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:a16="http://schemas.microsoft.com/office/drawing/2014/main" val="3205572459"/>
                  </a:ext>
                </a:extLst>
              </a:tr>
              <a:tr h="37618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u="none" strike="noStrike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O'zavtosanoat</a:t>
                      </a: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-Leasing</a:t>
                      </a:r>
                      <a:endParaRPr lang="en-US" sz="2000" u="none" strike="noStrike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4,1%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:a16="http://schemas.microsoft.com/office/drawing/2014/main" val="2279065819"/>
                  </a:ext>
                </a:extLst>
              </a:tr>
              <a:tr h="37618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CLG</a:t>
                      </a:r>
                      <a:endParaRPr lang="ru-RU" sz="2000" b="0" i="0" u="none" strike="noStrike" kern="1200" cap="none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1,6%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:a16="http://schemas.microsoft.com/office/drawing/2014/main" val="3164476742"/>
                  </a:ext>
                </a:extLst>
              </a:tr>
              <a:tr h="37618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Asaka</a:t>
                      </a: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-Trans-Leasing</a:t>
                      </a:r>
                      <a:endParaRPr lang="ru-RU" sz="2000" u="none" strike="noStrike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1,6%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:a16="http://schemas.microsoft.com/office/drawing/2014/main" val="856208041"/>
                  </a:ext>
                </a:extLst>
              </a:tr>
              <a:tr h="37618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Infin</a:t>
                      </a:r>
                      <a:r>
                        <a:rPr lang="en-US" sz="20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Leasing</a:t>
                      </a:r>
                      <a:endParaRPr lang="ru-RU" sz="2000" b="0" i="0" u="none" strike="noStrike" kern="1200" cap="none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:a16="http://schemas.microsoft.com/office/drawing/2014/main" val="3492200894"/>
                  </a:ext>
                </a:extLst>
              </a:tr>
              <a:tr h="37618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Taiba</a:t>
                      </a:r>
                      <a:r>
                        <a:rPr lang="en-US" sz="20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Leasing</a:t>
                      </a:r>
                      <a:endParaRPr lang="ru-RU" sz="2000" b="0" i="0" u="none" strike="noStrike" kern="1200" cap="none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:a16="http://schemas.microsoft.com/office/drawing/2014/main" val="772455361"/>
                  </a:ext>
                </a:extLst>
              </a:tr>
            </a:tbl>
          </a:graphicData>
        </a:graphic>
      </p:graphicFrame>
      <p:sp>
        <p:nvSpPr>
          <p:cNvPr id="13" name="Правая фигурная скобка 12"/>
          <p:cNvSpPr/>
          <p:nvPr/>
        </p:nvSpPr>
        <p:spPr bwMode="auto">
          <a:xfrm>
            <a:off x="5927341" y="2532957"/>
            <a:ext cx="266723" cy="4200420"/>
          </a:xfrm>
          <a:prstGeom prst="rightBrac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903695"/>
              </p:ext>
            </p:extLst>
          </p:nvPr>
        </p:nvGraphicFramePr>
        <p:xfrm>
          <a:off x="6055338" y="3242452"/>
          <a:ext cx="1711071" cy="3842086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1711071">
                  <a:extLst>
                    <a:ext uri="{9D8B030D-6E8A-4147-A177-3AD203B41FA5}">
                      <a16:colId xmlns:a16="http://schemas.microsoft.com/office/drawing/2014/main" val="4235081776"/>
                    </a:ext>
                  </a:extLst>
                </a:gridCol>
              </a:tblGrid>
              <a:tr h="278488">
                <a:tc>
                  <a:txBody>
                    <a:bodyPr/>
                    <a:lstStyle/>
                    <a:p>
                      <a:pPr algn="l"/>
                      <a:endParaRPr lang="ru-RU" sz="2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738164"/>
                  </a:ext>
                </a:extLst>
              </a:tr>
              <a:tr h="795416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en-US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3539" rtl="0" eaLnBrk="1" fontAlgn="ctr" latinLnBrk="0" hangingPunct="1"/>
                      <a:endParaRPr lang="en-US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3539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90,3% </a:t>
                      </a:r>
                      <a:r>
                        <a:rPr lang="en-US" sz="2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endParaRPr lang="en-US" sz="2200" b="1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3539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en-US" sz="2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</a:t>
                      </a:r>
                      <a:endParaRPr lang="ru-RU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217622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2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884563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2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1332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2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370692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2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612385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2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341116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2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05003"/>
                  </a:ext>
                </a:extLst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7376504" y="1098508"/>
            <a:ext cx="4648347" cy="28803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715">
              <a:spcBef>
                <a:spcPts val="0"/>
              </a:spcBef>
              <a:defRPr/>
            </a:pP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141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Lessors in 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leasing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market</a:t>
            </a:r>
            <a:endParaRPr lang="ru-RU" sz="25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7558423" y="4639030"/>
            <a:ext cx="603550" cy="10504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637145614"/>
              </p:ext>
            </p:extLst>
          </p:nvPr>
        </p:nvGraphicFramePr>
        <p:xfrm>
          <a:off x="7860198" y="3897865"/>
          <a:ext cx="4043715" cy="265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97889" y="1035652"/>
            <a:ext cx="2428520" cy="31419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3000" dirty="0" smtClean="0"/>
              <a:t>1H-2021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814929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42553" y="1118772"/>
            <a:ext cx="110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Since 2005</a:t>
            </a:r>
            <a:endParaRPr lang="ru-RU" sz="16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" y="63241"/>
            <a:ext cx="970567" cy="953235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654233" y="229215"/>
            <a:ext cx="10108275" cy="772995"/>
          </a:xfrm>
        </p:spPr>
        <p:txBody>
          <a:bodyPr>
            <a:noAutofit/>
          </a:bodyPr>
          <a:lstStyle/>
          <a:p>
            <a:r>
              <a:rPr lang="en-US" sz="5500" b="1" dirty="0" smtClean="0"/>
              <a:t>Market oriented leasing companies</a:t>
            </a:r>
            <a:endParaRPr lang="ru-RU" sz="5500" b="1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83049852"/>
              </p:ext>
            </p:extLst>
          </p:nvPr>
        </p:nvGraphicFramePr>
        <p:xfrm>
          <a:off x="2446324" y="1118772"/>
          <a:ext cx="8673208" cy="5083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23457" y="6147958"/>
            <a:ext cx="5716917" cy="44279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*without subsidized state-owned leasing companies (</a:t>
            </a:r>
            <a:r>
              <a:rPr lang="en-US" sz="2000" dirty="0" err="1" smtClean="0"/>
              <a:t>O’zagrolizing</a:t>
            </a:r>
            <a:r>
              <a:rPr lang="en-US" sz="2000" dirty="0" smtClean="0"/>
              <a:t>, </a:t>
            </a:r>
            <a:r>
              <a:rPr lang="en-US" sz="2000" dirty="0" err="1" smtClean="0"/>
              <a:t>O’zmeliomashlizing</a:t>
            </a:r>
            <a:r>
              <a:rPr lang="en-US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7616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809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42553" y="1118772"/>
            <a:ext cx="110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Since 2005</a:t>
            </a:r>
            <a:endParaRPr lang="ru-RU" sz="16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" y="63241"/>
            <a:ext cx="970567" cy="953235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197032" y="153360"/>
            <a:ext cx="10598469" cy="77299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Leasing companies of Uzbekistan working with ICD</a:t>
            </a:r>
            <a:endParaRPr lang="ru-RU" sz="4000" b="1" dirty="0"/>
          </a:p>
        </p:txBody>
      </p:sp>
      <p:pic>
        <p:nvPicPr>
          <p:cNvPr id="10" name="Picture 3" descr="C:\Documents and Settings\User\Рабочий стол\Grigoriy\Prezi\Presentation EBRD Risk Mngmnt\Original &amp; Pics\log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06" y="2102047"/>
            <a:ext cx="3713232" cy="483796"/>
          </a:xfrm>
          <a:prstGeom prst="rect">
            <a:avLst/>
          </a:prstGeom>
          <a:noFill/>
          <a:extLst/>
        </p:spPr>
      </p:pic>
      <p:pic>
        <p:nvPicPr>
          <p:cNvPr id="11" name="Picture 2" descr="Картинки по запросу taiba leas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61" y="4732289"/>
            <a:ext cx="3124340" cy="9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38964" y="926355"/>
            <a:ext cx="486857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200</a:t>
            </a:r>
            <a:r>
              <a:rPr lang="en-US" altLang="ru-RU" sz="2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ru-RU" altLang="ru-RU" sz="2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altLang="ru-RU" sz="2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80990" indent="-38099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Murabaha</a:t>
            </a:r>
            <a:r>
              <a:rPr lang="en-US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facility from ICD – USD 1 </a:t>
            </a:r>
            <a:r>
              <a:rPr lang="en-US" altLang="ru-RU" sz="20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mln</a:t>
            </a:r>
            <a:endParaRPr lang="en-US" alt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Tx/>
              <a:buNone/>
            </a:pPr>
            <a:r>
              <a:rPr lang="en-US" altLang="ru-RU" sz="22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2014</a:t>
            </a:r>
            <a:r>
              <a:rPr lang="en-US" altLang="ru-RU" sz="2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380990" indent="-38099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Murabaha</a:t>
            </a:r>
            <a:r>
              <a:rPr lang="en-US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facility from ICD – USD 5 </a:t>
            </a:r>
            <a:r>
              <a:rPr lang="en-US" altLang="ru-RU" sz="20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mln</a:t>
            </a:r>
            <a:endParaRPr lang="en-US" alt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ru-RU" sz="22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2017</a:t>
            </a:r>
            <a:r>
              <a:rPr lang="en-US" altLang="ru-RU" sz="2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380990" indent="-38099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Murabaha</a:t>
            </a:r>
            <a:r>
              <a:rPr lang="en-US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facility from ICD – USD 7 </a:t>
            </a:r>
            <a:r>
              <a:rPr lang="en-US" altLang="ru-RU" sz="20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mln</a:t>
            </a:r>
            <a:endParaRPr lang="en-US" altLang="ru-RU" sz="20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ru-RU" sz="2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2021:</a:t>
            </a:r>
          </a:p>
          <a:p>
            <a:pPr marL="380990" indent="-38099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Murabaha</a:t>
            </a:r>
            <a:r>
              <a:rPr lang="en-US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facility from ICD – USD 10 </a:t>
            </a:r>
            <a:r>
              <a:rPr lang="en-US" altLang="ru-RU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mln</a:t>
            </a:r>
            <a:r>
              <a:rPr lang="en-US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(at the stage of approval)</a:t>
            </a:r>
          </a:p>
          <a:p>
            <a:pPr>
              <a:spcBef>
                <a:spcPct val="0"/>
              </a:spcBef>
              <a:buSzTx/>
              <a:buNone/>
            </a:pPr>
            <a:endParaRPr lang="ru-RU" alt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 bwMode="auto">
          <a:xfrm rot="10800000">
            <a:off x="5068469" y="1027760"/>
            <a:ext cx="419061" cy="2690999"/>
          </a:xfrm>
          <a:prstGeom prst="righ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649941"/>
              </a:solidFill>
              <a:latin typeface="Franklin Gothic Book" pitchFamily="34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 bwMode="auto">
          <a:xfrm rot="10800000">
            <a:off x="5084314" y="4200900"/>
            <a:ext cx="419061" cy="2377440"/>
          </a:xfrm>
          <a:prstGeom prst="righ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649941"/>
              </a:solidFill>
              <a:latin typeface="Franklin Gothic Book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54808" y="4091552"/>
            <a:ext cx="6240693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</a:t>
            </a:r>
            <a:r>
              <a:rPr lang="en-US" altLang="ru-RU" sz="2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ru-RU" altLang="ru-RU" sz="2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0:</a:t>
            </a:r>
            <a:endParaRPr lang="en-US" altLang="ru-RU" sz="2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80990" indent="-38099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Equity capital of ICD – USD 5 </a:t>
            </a:r>
            <a:r>
              <a:rPr lang="en-US" altLang="ru-RU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mln</a:t>
            </a:r>
            <a:endParaRPr lang="en-US" alt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ru-RU" sz="2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2014:</a:t>
            </a:r>
          </a:p>
          <a:p>
            <a:pPr marL="380990" indent="-38099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Murabaha</a:t>
            </a:r>
            <a:r>
              <a:rPr lang="en-US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facility from ICD – USD 5 </a:t>
            </a:r>
            <a:r>
              <a:rPr lang="en-US" altLang="ru-RU" sz="20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mln</a:t>
            </a:r>
            <a:endParaRPr lang="en-US" altLang="ru-RU" sz="20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ru-RU" sz="2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2016:</a:t>
            </a:r>
          </a:p>
          <a:p>
            <a:pPr marL="380990" indent="-38099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Murabaha</a:t>
            </a:r>
            <a:r>
              <a:rPr lang="en-US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facility from ICD – USD 5 </a:t>
            </a:r>
            <a:r>
              <a:rPr lang="en-US" altLang="ru-RU" sz="20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mln</a:t>
            </a:r>
            <a:endParaRPr lang="en-US" altLang="ru-RU" sz="20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ru-RU" sz="2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2017:</a:t>
            </a:r>
          </a:p>
          <a:p>
            <a:pPr marL="380990" indent="-38099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Equity capital of ICD – USD 5,1 </a:t>
            </a:r>
            <a:r>
              <a:rPr lang="en-US" altLang="ru-RU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mln</a:t>
            </a:r>
            <a:endParaRPr lang="en-US" alt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95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8064A2"/>
    </a:accent4>
    <a:accent5>
      <a:srgbClr val="4BACC6"/>
    </a:accent5>
    <a:accent6>
      <a:srgbClr val="F79646"/>
    </a:accent6>
    <a:hlink>
      <a:srgbClr val="008000"/>
    </a:hlink>
    <a:folHlink>
      <a:srgbClr val="0080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1048</Words>
  <Application>Microsoft Office PowerPoint</Application>
  <PresentationFormat>Широкоэкранный</PresentationFormat>
  <Paragraphs>238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맑은 고딕</vt:lpstr>
      <vt:lpstr>Arial</vt:lpstr>
      <vt:lpstr>Calibri</vt:lpstr>
      <vt:lpstr>Calibri Light</vt:lpstr>
      <vt:lpstr>Franklin Gothic Book</vt:lpstr>
      <vt:lpstr>Times New Roman</vt:lpstr>
      <vt:lpstr>Wingdings</vt:lpstr>
      <vt:lpstr>Wingdings 3</vt:lpstr>
      <vt:lpstr>Тема Office</vt:lpstr>
      <vt:lpstr>Islamic Finance: opportunities for leasing development in Uzbekistan</vt:lpstr>
      <vt:lpstr>Agenda</vt:lpstr>
      <vt:lpstr>Leasing market of Uzbekistan</vt:lpstr>
      <vt:lpstr>Leasing Association of Uzbekistan since 2005</vt:lpstr>
      <vt:lpstr>Презентация PowerPoint</vt:lpstr>
      <vt:lpstr>Leasing market structure by new leasing transactions in 1H-2021 </vt:lpstr>
      <vt:lpstr>Leasing market “players”</vt:lpstr>
      <vt:lpstr>Market oriented leasing companies</vt:lpstr>
      <vt:lpstr>Leasing companies of Uzbekistan working with ICD</vt:lpstr>
      <vt:lpstr>Difference between Traditional leasing and Islamic Ijarah</vt:lpstr>
      <vt:lpstr>Презентация PowerPoint</vt:lpstr>
      <vt:lpstr>Shareholders</vt:lpstr>
      <vt:lpstr>JSC JV “Uzbek Leasing International A.O.”</vt:lpstr>
      <vt:lpstr>Existing Pipeline</vt:lpstr>
      <vt:lpstr>Lines of financing provided by ICD</vt:lpstr>
      <vt:lpstr>Samples of financed projects with ICD </vt:lpstr>
      <vt:lpstr>Samples of financed projects with ICD </vt:lpstr>
      <vt:lpstr>Samples of financed projects with ICD </vt:lpstr>
      <vt:lpstr>Samples of financed projects with ICD </vt:lpstr>
      <vt:lpstr>Samples of financed projects with ICD </vt:lpstr>
      <vt:lpstr>Opportunities in Uzbekistan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229</cp:revision>
  <cp:lastPrinted>2021-11-09T05:21:20Z</cp:lastPrinted>
  <dcterms:created xsi:type="dcterms:W3CDTF">2021-09-20T09:38:56Z</dcterms:created>
  <dcterms:modified xsi:type="dcterms:W3CDTF">2021-11-09T09:42:55Z</dcterms:modified>
</cp:coreProperties>
</file>